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12.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37.png" ContentType="image/png"/>
  <Override PartName="/ppt/media/image7.png" ContentType="image/png"/>
  <Override PartName="/ppt/media/image2.png" ContentType="image/png"/>
  <Override PartName="/ppt/media/image32.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62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F30F1886-9600-423C-8400-75670AC9D8FD}" type="slidenum">
              <a:rPr b="0" lang="en-US"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12040" cy="365400"/>
          </a:xfrm>
          <a:prstGeom prst="rect">
            <a:avLst/>
          </a:prstGeom>
          <a:noFill/>
          <a:ln w="0">
            <a:noFill/>
          </a:ln>
        </p:spPr>
        <p:style>
          <a:lnRef idx="0"/>
          <a:fillRef idx="0"/>
          <a:effectRef idx="0"/>
          <a:fontRef idx="minor"/>
        </p:style>
      </p:sp>
      <p:pic>
        <p:nvPicPr>
          <p:cNvPr id="3" name="Picture 19" descr=""/>
          <p:cNvPicPr/>
          <p:nvPr/>
        </p:nvPicPr>
        <p:blipFill>
          <a:blip r:embed="rId2"/>
          <a:stretch/>
        </p:blipFill>
        <p:spPr>
          <a:xfrm>
            <a:off x="0" y="0"/>
            <a:ext cx="3056040" cy="565920"/>
          </a:xfrm>
          <a:prstGeom prst="rect">
            <a:avLst/>
          </a:prstGeom>
          <a:ln w="0">
            <a:noFill/>
          </a:ln>
        </p:spPr>
      </p:pic>
      <p:pic>
        <p:nvPicPr>
          <p:cNvPr id="4" name="Grafik 2" descr=""/>
          <p:cNvPicPr/>
          <p:nvPr/>
        </p:nvPicPr>
        <p:blipFill>
          <a:blip r:embed="rId3"/>
          <a:stretch/>
        </p:blipFill>
        <p:spPr>
          <a:xfrm>
            <a:off x="7430400" y="134640"/>
            <a:ext cx="3701880" cy="518040"/>
          </a:xfrm>
          <a:prstGeom prst="rect">
            <a:avLst/>
          </a:prstGeom>
          <a:ln w="0">
            <a:noFill/>
          </a:ln>
        </p:spPr>
      </p:pic>
      <p:sp>
        <p:nvSpPr>
          <p:cNvPr id="5" name="CustomShape 4"/>
          <p:cNvSpPr/>
          <p:nvPr/>
        </p:nvSpPr>
        <p:spPr>
          <a:xfrm>
            <a:off x="912240" y="1268280"/>
            <a:ext cx="9212040" cy="365400"/>
          </a:xfrm>
          <a:prstGeom prst="rect">
            <a:avLst/>
          </a:prstGeom>
          <a:noFill/>
          <a:ln w="0">
            <a:noFill/>
          </a:ln>
        </p:spPr>
        <p:style>
          <a:lnRef idx="0"/>
          <a:fillRef idx="0"/>
          <a:effectRef idx="0"/>
          <a:fontRef idx="minor"/>
        </p:style>
      </p:sp>
      <p:sp>
        <p:nvSpPr>
          <p:cNvPr id="6" name="CustomShape 5"/>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5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62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772607F-9A59-4373-90EC-53C07E98D878}" type="slidenum">
              <a:rPr b="0" lang="en-US"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12040" cy="365400"/>
          </a:xfrm>
          <a:prstGeom prst="rect">
            <a:avLst/>
          </a:prstGeom>
          <a:noFill/>
          <a:ln w="0">
            <a:noFill/>
          </a:ln>
        </p:spPr>
        <p:style>
          <a:lnRef idx="0"/>
          <a:fillRef idx="0"/>
          <a:effectRef idx="0"/>
          <a:fontRef idx="minor"/>
        </p:style>
      </p:sp>
      <p:pic>
        <p:nvPicPr>
          <p:cNvPr id="49" name="Picture 19" descr=""/>
          <p:cNvPicPr/>
          <p:nvPr/>
        </p:nvPicPr>
        <p:blipFill>
          <a:blip r:embed="rId2"/>
          <a:stretch/>
        </p:blipFill>
        <p:spPr>
          <a:xfrm>
            <a:off x="0" y="0"/>
            <a:ext cx="3056040" cy="565920"/>
          </a:xfrm>
          <a:prstGeom prst="rect">
            <a:avLst/>
          </a:prstGeom>
          <a:ln w="0">
            <a:noFill/>
          </a:ln>
        </p:spPr>
      </p:pic>
      <p:pic>
        <p:nvPicPr>
          <p:cNvPr id="50" name="Grafik 2" descr=""/>
          <p:cNvPicPr/>
          <p:nvPr/>
        </p:nvPicPr>
        <p:blipFill>
          <a:blip r:embed="rId3"/>
          <a:stretch/>
        </p:blipFill>
        <p:spPr>
          <a:xfrm>
            <a:off x="7430400" y="134640"/>
            <a:ext cx="3701880" cy="518040"/>
          </a:xfrm>
          <a:prstGeom prst="rect">
            <a:avLst/>
          </a:prstGeom>
          <a:ln w="0">
            <a:noFill/>
          </a:ln>
        </p:spPr>
      </p:pic>
      <p:sp>
        <p:nvSpPr>
          <p:cNvPr id="51" name="CustomShape 4"/>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62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9C2D29BA-09D0-4BE4-B5A4-128201F65192}" type="slidenum">
              <a:rPr b="0" lang="en-US"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5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a:t>
            </a:r>
            <a:r>
              <a:rPr b="0" lang="en-US" sz="4400" spc="-1" strike="noStrike">
                <a:latin typeface="DejaVu Sans"/>
              </a:rPr>
              <a:t>to </a:t>
            </a:r>
            <a:r>
              <a:rPr b="0" lang="en-US" sz="4400" spc="-1" strike="noStrike">
                <a:latin typeface="DejaVu Sans"/>
              </a:rPr>
              <a:t>edit </a:t>
            </a:r>
            <a:r>
              <a:rPr b="0" lang="en-US" sz="4400" spc="-1" strike="noStrike">
                <a:latin typeface="DejaVu Sans"/>
              </a:rPr>
              <a:t>the </a:t>
            </a:r>
            <a:r>
              <a:rPr b="0" lang="en-US" sz="4400" spc="-1" strike="noStrike">
                <a:latin typeface="DejaVu Sans"/>
              </a:rPr>
              <a:t>title </a:t>
            </a:r>
            <a:r>
              <a:rPr b="0" lang="en-US" sz="4400" spc="-1" strike="noStrike">
                <a:latin typeface="DejaVu Sans"/>
              </a:rPr>
              <a:t>text </a:t>
            </a:r>
            <a:r>
              <a:rPr b="0" lang="en-US" sz="4400" spc="-1" strike="noStrike">
                <a:latin typeface="DejaVu Sans"/>
              </a:rPr>
              <a:t>forma</a:t>
            </a:r>
            <a:r>
              <a:rPr b="0" lang="en-US" sz="4400" spc="-1" strike="noStrike">
                <a:latin typeface="DejaVu Sans"/>
              </a:rPr>
              <a:t>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62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4A3303E-57DE-4FD3-B2FB-732C65C2B4EC}" type="slidenum">
              <a:rPr b="0" lang="en-US"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12040" cy="365400"/>
          </a:xfrm>
          <a:prstGeom prst="rect">
            <a:avLst/>
          </a:prstGeom>
          <a:noFill/>
          <a:ln w="0">
            <a:noFill/>
          </a:ln>
        </p:spPr>
        <p:style>
          <a:lnRef idx="0"/>
          <a:fillRef idx="0"/>
          <a:effectRef idx="0"/>
          <a:fontRef idx="minor"/>
        </p:style>
      </p:sp>
      <p:pic>
        <p:nvPicPr>
          <p:cNvPr id="95" name="Picture 19" descr=""/>
          <p:cNvPicPr/>
          <p:nvPr/>
        </p:nvPicPr>
        <p:blipFill>
          <a:blip r:embed="rId2"/>
          <a:stretch/>
        </p:blipFill>
        <p:spPr>
          <a:xfrm>
            <a:off x="0" y="0"/>
            <a:ext cx="3056040" cy="565920"/>
          </a:xfrm>
          <a:prstGeom prst="rect">
            <a:avLst/>
          </a:prstGeom>
          <a:ln w="0">
            <a:noFill/>
          </a:ln>
        </p:spPr>
      </p:pic>
      <p:pic>
        <p:nvPicPr>
          <p:cNvPr id="96" name="Grafik 2" descr=""/>
          <p:cNvPicPr/>
          <p:nvPr/>
        </p:nvPicPr>
        <p:blipFill>
          <a:blip r:embed="rId3"/>
          <a:stretch/>
        </p:blipFill>
        <p:spPr>
          <a:xfrm>
            <a:off x="7430400" y="134640"/>
            <a:ext cx="3701880" cy="518040"/>
          </a:xfrm>
          <a:prstGeom prst="rect">
            <a:avLst/>
          </a:prstGeom>
          <a:ln w="0">
            <a:noFill/>
          </a:ln>
        </p:spPr>
      </p:pic>
      <p:sp>
        <p:nvSpPr>
          <p:cNvPr id="97" name="CustomShape 4"/>
          <p:cNvSpPr/>
          <p:nvPr/>
        </p:nvSpPr>
        <p:spPr>
          <a:xfrm>
            <a:off x="11444760" y="0"/>
            <a:ext cx="745200" cy="685404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62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E0648073-1EAF-4A51-82E4-3C767CF9BF45}" type="slidenum">
              <a:rPr b="0" lang="en-US"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5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a:t>
            </a:r>
            <a:r>
              <a:rPr b="0" lang="en-US" sz="4400" spc="-1" strike="noStrike">
                <a:latin typeface="DejaVu Sans"/>
              </a:rPr>
              <a:t>edit the </a:t>
            </a:r>
            <a:r>
              <a:rPr b="0" lang="en-US" sz="4400" spc="-1" strike="noStrike">
                <a:latin typeface="DejaVu Sans"/>
              </a:rPr>
              <a:t>title </a:t>
            </a:r>
            <a:r>
              <a:rPr b="0" lang="en-US" sz="4400" spc="-1" strike="noStrike">
                <a:latin typeface="DejaVu Sans"/>
              </a:rPr>
              <a:t>text </a:t>
            </a:r>
            <a:r>
              <a:rPr b="0" lang="en-US" sz="4400" spc="-1" strike="noStrike">
                <a:latin typeface="DejaVu Sans"/>
              </a:rPr>
              <a:t>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527400" y="1412640"/>
            <a:ext cx="10365120" cy="11516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39" name="CustomShape 2"/>
          <p:cNvSpPr/>
          <p:nvPr/>
        </p:nvSpPr>
        <p:spPr>
          <a:xfrm>
            <a:off x="527400" y="2852640"/>
            <a:ext cx="10365120" cy="2372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7: Introduction to Blockchain Technology</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4406760"/>
            <a:ext cx="10749240" cy="135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Blockchain Technology</a:t>
            </a:r>
            <a:endParaRPr b="0" lang="en-US" sz="3000" spc="-1" strike="noStrike">
              <a:latin typeface="DejaVu Sans"/>
            </a:endParaRPr>
          </a:p>
        </p:txBody>
      </p:sp>
      <p:sp>
        <p:nvSpPr>
          <p:cNvPr id="160" name="CustomShape 2"/>
          <p:cNvSpPr/>
          <p:nvPr/>
        </p:nvSpPr>
        <p:spPr>
          <a:xfrm>
            <a:off x="335520" y="2906640"/>
            <a:ext cx="10749240" cy="1496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Overview</a:t>
            </a:r>
            <a:endParaRPr b="0" lang="en-US" sz="2400" spc="-1" strike="noStrike">
              <a:latin typeface="DejaVu Sans"/>
            </a:endParaRPr>
          </a:p>
        </p:txBody>
      </p:sp>
      <p:sp>
        <p:nvSpPr>
          <p:cNvPr id="16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u="sng">
                <a:solidFill>
                  <a:srgbClr val="000000"/>
                </a:solidFill>
                <a:uFillTx/>
                <a:latin typeface="DejaVu Sans"/>
                <a:ea typeface="DejaVu Sans"/>
              </a:rPr>
              <a:t>In essence, blockchain is a:</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Transaction Ledger</a:t>
            </a:r>
            <a:endParaRPr b="0" lang="en-US" sz="2400" spc="-1" strike="noStrike">
              <a:latin typeface="DejaVu Sans"/>
            </a:endParaRPr>
          </a:p>
        </p:txBody>
      </p:sp>
      <p:pic>
        <p:nvPicPr>
          <p:cNvPr id="164" name="" descr=""/>
          <p:cNvPicPr/>
          <p:nvPr/>
        </p:nvPicPr>
        <p:blipFill>
          <a:blip r:embed="rId1"/>
          <a:stretch/>
        </p:blipFill>
        <p:spPr>
          <a:xfrm>
            <a:off x="349200" y="2176200"/>
            <a:ext cx="5826240" cy="3060720"/>
          </a:xfrm>
          <a:prstGeom prst="rect">
            <a:avLst/>
          </a:prstGeom>
          <a:ln w="0">
            <a:noFill/>
          </a:ln>
        </p:spPr>
      </p:pic>
      <p:sp>
        <p:nvSpPr>
          <p:cNvPr id="165" name="CustomShape 2"/>
          <p:cNvSpPr/>
          <p:nvPr/>
        </p:nvSpPr>
        <p:spPr>
          <a:xfrm>
            <a:off x="6383520" y="1823400"/>
            <a:ext cx="4840560" cy="4348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US" sz="1800" spc="-1" strike="noStrike">
              <a:latin typeface="DejaVu Sans"/>
            </a:endParaRPr>
          </a:p>
        </p:txBody>
      </p:sp>
      <p:sp>
        <p:nvSpPr>
          <p:cNvPr id="166" name="CustomShape 3"/>
          <p:cNvSpPr/>
          <p:nvPr/>
        </p:nvSpPr>
        <p:spPr>
          <a:xfrm>
            <a:off x="263520" y="6411600"/>
            <a:ext cx="9007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Transactions</a:t>
            </a:r>
            <a:endParaRPr b="0" lang="en-US" sz="2400" spc="-1" strike="noStrike">
              <a:latin typeface="DejaVu Sans"/>
            </a:endParaRPr>
          </a:p>
        </p:txBody>
      </p:sp>
      <p:pic>
        <p:nvPicPr>
          <p:cNvPr id="168" name="Grafik 1" descr=""/>
          <p:cNvPicPr/>
          <p:nvPr/>
        </p:nvPicPr>
        <p:blipFill>
          <a:blip r:embed="rId1"/>
          <a:stretch/>
        </p:blipFill>
        <p:spPr>
          <a:xfrm>
            <a:off x="1960560" y="1514880"/>
            <a:ext cx="8267400" cy="4878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 Problem</a:t>
            </a:r>
            <a:endParaRPr b="0" lang="en-US" sz="2400" spc="-1" strike="noStrike">
              <a:latin typeface="DejaVu Sans"/>
            </a:endParaRPr>
          </a:p>
        </p:txBody>
      </p:sp>
      <p:pic>
        <p:nvPicPr>
          <p:cNvPr id="170" name="Grafik 8" descr=""/>
          <p:cNvPicPr/>
          <p:nvPr/>
        </p:nvPicPr>
        <p:blipFill>
          <a:blip r:embed="rId1"/>
          <a:stretch/>
        </p:blipFill>
        <p:spPr>
          <a:xfrm>
            <a:off x="1732680" y="1268280"/>
            <a:ext cx="8723160" cy="5046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 Problem</a:t>
            </a:r>
            <a:endParaRPr b="0" lang="en-US" sz="2400" spc="-1" strike="noStrike">
              <a:latin typeface="DejaVu Sans"/>
            </a:endParaRPr>
          </a:p>
        </p:txBody>
      </p:sp>
      <p:sp>
        <p:nvSpPr>
          <p:cNvPr id="17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r>
              <a:rPr b="0" lang="en-US" sz="1800" spc="-1" strike="noStrike" u="sng">
                <a:solidFill>
                  <a:srgbClr val="000000"/>
                </a:solidFill>
                <a:uFillTx/>
                <a:latin typeface="DejaVu Sans"/>
                <a:ea typeface="DejaVu Sans"/>
              </a:rPr>
              <a:t>The most common solution to the double spending problem:</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Key Properties</a:t>
            </a:r>
            <a:endParaRPr b="0" lang="en-US" sz="2400" spc="-1" strike="noStrike">
              <a:latin typeface="DejaVu Sans"/>
            </a:endParaRPr>
          </a:p>
        </p:txBody>
      </p:sp>
      <p:sp>
        <p:nvSpPr>
          <p:cNvPr id="174" name="CustomShape 2"/>
          <p:cNvSpPr/>
          <p:nvPr/>
        </p:nvSpPr>
        <p:spPr>
          <a:xfrm>
            <a:off x="335520" y="1268640"/>
            <a:ext cx="495972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US" sz="1800" spc="-1" strike="noStrike">
              <a:latin typeface="DejaVu Sans"/>
            </a:endParaRPr>
          </a:p>
        </p:txBody>
      </p:sp>
      <p:pic>
        <p:nvPicPr>
          <p:cNvPr id="175" name="Grafik 2" descr=""/>
          <p:cNvPicPr/>
          <p:nvPr/>
        </p:nvPicPr>
        <p:blipFill>
          <a:blip r:embed="rId1"/>
          <a:stretch/>
        </p:blipFill>
        <p:spPr>
          <a:xfrm>
            <a:off x="5785920" y="1108440"/>
            <a:ext cx="4812120" cy="4638240"/>
          </a:xfrm>
          <a:prstGeom prst="rect">
            <a:avLst/>
          </a:prstGeom>
          <a:ln w="0">
            <a:noFill/>
          </a:ln>
        </p:spPr>
      </p:pic>
      <p:sp>
        <p:nvSpPr>
          <p:cNvPr id="176"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a:t>
            </a:r>
            <a:endParaRPr b="0" lang="en-US" sz="2400" spc="-1" strike="noStrike">
              <a:latin typeface="DejaVu Sans"/>
            </a:endParaRPr>
          </a:p>
        </p:txBody>
      </p:sp>
      <p:sp>
        <p:nvSpPr>
          <p:cNvPr id="17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US" sz="1800" spc="-1" strike="noStrike">
              <a:latin typeface="DejaVu Sans"/>
            </a:endParaRPr>
          </a:p>
        </p:txBody>
      </p:sp>
      <p:pic>
        <p:nvPicPr>
          <p:cNvPr id="179" name="Grafik 2" descr=""/>
          <p:cNvPicPr/>
          <p:nvPr/>
        </p:nvPicPr>
        <p:blipFill>
          <a:blip r:embed="rId1"/>
          <a:stretch/>
        </p:blipFill>
        <p:spPr>
          <a:xfrm>
            <a:off x="2130840" y="3475080"/>
            <a:ext cx="7926840" cy="2192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a:t>
            </a:r>
            <a:endParaRPr b="0" lang="en-US" sz="2400" spc="-1" strike="noStrike">
              <a:latin typeface="DejaVu Sans"/>
            </a:endParaRPr>
          </a:p>
        </p:txBody>
      </p:sp>
      <p:sp>
        <p:nvSpPr>
          <p:cNvPr id="181"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US" sz="1800" spc="-1" strike="noStrike">
              <a:latin typeface="DejaVu Sans"/>
            </a:endParaRPr>
          </a:p>
        </p:txBody>
      </p:sp>
      <p:pic>
        <p:nvPicPr>
          <p:cNvPr id="182" name="Grafik 2" descr=""/>
          <p:cNvPicPr/>
          <p:nvPr/>
        </p:nvPicPr>
        <p:blipFill>
          <a:blip r:embed="rId1"/>
          <a:stretch/>
        </p:blipFill>
        <p:spPr>
          <a:xfrm>
            <a:off x="2130840" y="3475080"/>
            <a:ext cx="7926840" cy="2192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Consensus</a:t>
            </a:r>
            <a:endParaRPr b="0" lang="en-US" sz="2400" spc="-1" strike="noStrike">
              <a:latin typeface="DejaVu Sans"/>
            </a:endParaRPr>
          </a:p>
        </p:txBody>
      </p:sp>
      <p:sp>
        <p:nvSpPr>
          <p:cNvPr id="184" name="CustomShape 2"/>
          <p:cNvSpPr/>
          <p:nvPr/>
        </p:nvSpPr>
        <p:spPr>
          <a:xfrm>
            <a:off x="3740400" y="304992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8</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85" name="CustomShape 3"/>
          <p:cNvSpPr/>
          <p:nvPr/>
        </p:nvSpPr>
        <p:spPr>
          <a:xfrm>
            <a:off x="4541400" y="511164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4</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186" name="CustomShape 4"/>
          <p:cNvSpPr/>
          <p:nvPr/>
        </p:nvSpPr>
        <p:spPr>
          <a:xfrm>
            <a:off x="6720120" y="366300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3</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87" name="CustomShape 5"/>
          <p:cNvSpPr/>
          <p:nvPr/>
        </p:nvSpPr>
        <p:spPr>
          <a:xfrm>
            <a:off x="9459000" y="444780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2</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88" name="CustomShape 6"/>
          <p:cNvSpPr/>
          <p:nvPr/>
        </p:nvSpPr>
        <p:spPr>
          <a:xfrm>
            <a:off x="8809920" y="252684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7</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89" name="CustomShape 7"/>
          <p:cNvSpPr/>
          <p:nvPr/>
        </p:nvSpPr>
        <p:spPr>
          <a:xfrm>
            <a:off x="1893240" y="414432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6</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90" name="CustomShape 8"/>
          <p:cNvSpPr/>
          <p:nvPr/>
        </p:nvSpPr>
        <p:spPr>
          <a:xfrm>
            <a:off x="6170760" y="188064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5</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91" name="CustomShape 9"/>
          <p:cNvSpPr/>
          <p:nvPr/>
        </p:nvSpPr>
        <p:spPr>
          <a:xfrm>
            <a:off x="2054520" y="2003400"/>
            <a:ext cx="1095840" cy="10429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1</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100</a:t>
            </a:r>
            <a:endParaRPr b="0" lang="en-US" sz="1400" spc="-1" strike="noStrike">
              <a:latin typeface="DejaVu Sans"/>
            </a:endParaRPr>
          </a:p>
        </p:txBody>
      </p:sp>
      <p:sp>
        <p:nvSpPr>
          <p:cNvPr id="192" name="CustomShape 10"/>
          <p:cNvSpPr/>
          <p:nvPr/>
        </p:nvSpPr>
        <p:spPr>
          <a:xfrm flipV="1">
            <a:off x="3153600" y="2397600"/>
            <a:ext cx="3013920" cy="11952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3" name="CustomShape 11"/>
          <p:cNvSpPr/>
          <p:nvPr/>
        </p:nvSpPr>
        <p:spPr>
          <a:xfrm>
            <a:off x="7269840" y="2403720"/>
            <a:ext cx="1536840" cy="64260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4" name="CustomShape 12"/>
          <p:cNvSpPr/>
          <p:nvPr/>
        </p:nvSpPr>
        <p:spPr>
          <a:xfrm>
            <a:off x="9359280" y="3573000"/>
            <a:ext cx="645840" cy="87156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5" name="CustomShape 13"/>
          <p:cNvSpPr/>
          <p:nvPr/>
        </p:nvSpPr>
        <p:spPr>
          <a:xfrm flipH="1">
            <a:off x="5635080" y="4970880"/>
            <a:ext cx="3815640" cy="66060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6" name="CustomShape 14"/>
          <p:cNvSpPr/>
          <p:nvPr/>
        </p:nvSpPr>
        <p:spPr>
          <a:xfrm flipH="1">
            <a:off x="7814160" y="3049920"/>
            <a:ext cx="987480" cy="113328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7" name="CustomShape 15"/>
          <p:cNvSpPr/>
          <p:nvPr/>
        </p:nvSpPr>
        <p:spPr>
          <a:xfrm flipV="1">
            <a:off x="2992320" y="4089240"/>
            <a:ext cx="1294200" cy="56844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8" name="CustomShape 16"/>
          <p:cNvSpPr/>
          <p:nvPr/>
        </p:nvSpPr>
        <p:spPr>
          <a:xfrm flipH="1" flipV="1">
            <a:off x="2601000" y="3047040"/>
            <a:ext cx="1133280" cy="51984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199" name="CustomShape 17"/>
          <p:cNvSpPr/>
          <p:nvPr/>
        </p:nvSpPr>
        <p:spPr>
          <a:xfrm flipH="1">
            <a:off x="2437920" y="3049920"/>
            <a:ext cx="158040" cy="109152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00" name="CustomShape 18"/>
          <p:cNvSpPr/>
          <p:nvPr/>
        </p:nvSpPr>
        <p:spPr>
          <a:xfrm>
            <a:off x="4839480" y="3573000"/>
            <a:ext cx="1877400" cy="610200"/>
          </a:xfrm>
          <a:custGeom>
            <a:avLst/>
            <a:gdLst/>
            <a:ahLst/>
            <a:rect l="l" t="t" r="r" b="b"/>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sp>
      <p:sp>
        <p:nvSpPr>
          <p:cNvPr id="201" name="CustomShape 19"/>
          <p:cNvSpPr/>
          <p:nvPr/>
        </p:nvSpPr>
        <p:spPr>
          <a:xfrm>
            <a:off x="2992320" y="4667760"/>
            <a:ext cx="1545840" cy="96408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02" name="CustomShape 20"/>
          <p:cNvSpPr/>
          <p:nvPr/>
        </p:nvSpPr>
        <p:spPr>
          <a:xfrm flipH="1" flipV="1">
            <a:off x="6715080" y="2924280"/>
            <a:ext cx="546120" cy="73296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pic>
        <p:nvPicPr>
          <p:cNvPr id="203" name="Picture 5" descr=""/>
          <p:cNvPicPr/>
          <p:nvPr/>
        </p:nvPicPr>
        <p:blipFill>
          <a:blip r:embed="rId1"/>
          <a:stretch/>
        </p:blipFill>
        <p:spPr>
          <a:xfrm>
            <a:off x="5451840" y="4970880"/>
            <a:ext cx="2094480" cy="1854720"/>
          </a:xfrm>
          <a:prstGeom prst="rect">
            <a:avLst/>
          </a:prstGeom>
          <a:ln w="0">
            <a:noFill/>
          </a:ln>
        </p:spPr>
      </p:pic>
      <p:pic>
        <p:nvPicPr>
          <p:cNvPr id="204" name="Picture 44" descr=""/>
          <p:cNvPicPr/>
          <p:nvPr/>
        </p:nvPicPr>
        <p:blipFill>
          <a:blip r:embed="rId2"/>
          <a:stretch/>
        </p:blipFill>
        <p:spPr>
          <a:xfrm>
            <a:off x="227520" y="4833360"/>
            <a:ext cx="2094480" cy="1854720"/>
          </a:xfrm>
          <a:prstGeom prst="rect">
            <a:avLst/>
          </a:prstGeom>
          <a:ln w="0">
            <a:noFill/>
          </a:ln>
        </p:spPr>
      </p:pic>
      <p:pic>
        <p:nvPicPr>
          <p:cNvPr id="205" name="Picture 46" descr=""/>
          <p:cNvPicPr/>
          <p:nvPr/>
        </p:nvPicPr>
        <p:blipFill>
          <a:blip r:embed="rId3"/>
          <a:stretch/>
        </p:blipFill>
        <p:spPr>
          <a:xfrm>
            <a:off x="9040680" y="927360"/>
            <a:ext cx="2094480" cy="1854720"/>
          </a:xfrm>
          <a:prstGeom prst="rect">
            <a:avLst/>
          </a:prstGeom>
          <a:ln w="0">
            <a:noFill/>
          </a:ln>
        </p:spPr>
      </p:pic>
      <p:pic>
        <p:nvPicPr>
          <p:cNvPr id="206" name="Picture 47" descr=""/>
          <p:cNvPicPr/>
          <p:nvPr/>
        </p:nvPicPr>
        <p:blipFill>
          <a:blip r:embed="rId4"/>
          <a:stretch/>
        </p:blipFill>
        <p:spPr>
          <a:xfrm>
            <a:off x="5916960" y="320400"/>
            <a:ext cx="2094480" cy="1854720"/>
          </a:xfrm>
          <a:prstGeom prst="rect">
            <a:avLst/>
          </a:prstGeom>
          <a:ln w="0">
            <a:noFill/>
          </a:ln>
        </p:spPr>
      </p:pic>
      <p:pic>
        <p:nvPicPr>
          <p:cNvPr id="207" name="Picture 48" descr=""/>
          <p:cNvPicPr/>
          <p:nvPr/>
        </p:nvPicPr>
        <p:blipFill>
          <a:blip r:embed="rId5"/>
          <a:stretch/>
        </p:blipFill>
        <p:spPr>
          <a:xfrm>
            <a:off x="126000" y="1315440"/>
            <a:ext cx="2094480" cy="1854720"/>
          </a:xfrm>
          <a:prstGeom prst="rect">
            <a:avLst/>
          </a:prstGeom>
          <a:ln w="0">
            <a:noFill/>
          </a:ln>
        </p:spPr>
      </p:pic>
      <p:pic>
        <p:nvPicPr>
          <p:cNvPr id="208" name="Picture 49" descr=""/>
          <p:cNvPicPr/>
          <p:nvPr/>
        </p:nvPicPr>
        <p:blipFill>
          <a:blip r:embed="rId6"/>
          <a:stretch/>
        </p:blipFill>
        <p:spPr>
          <a:xfrm>
            <a:off x="3763440" y="1584360"/>
            <a:ext cx="2094480" cy="1854720"/>
          </a:xfrm>
          <a:prstGeom prst="rect">
            <a:avLst/>
          </a:prstGeom>
          <a:ln w="0">
            <a:noFill/>
          </a:ln>
        </p:spPr>
      </p:pic>
      <p:pic>
        <p:nvPicPr>
          <p:cNvPr id="209" name="Picture 50" descr=""/>
          <p:cNvPicPr/>
          <p:nvPr/>
        </p:nvPicPr>
        <p:blipFill>
          <a:blip r:embed="rId7"/>
          <a:stretch/>
        </p:blipFill>
        <p:spPr>
          <a:xfrm>
            <a:off x="4926960" y="3047760"/>
            <a:ext cx="2094480" cy="18547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141"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Consensus</a:t>
            </a:r>
            <a:endParaRPr b="0" lang="en-US" sz="2400" spc="-1" strike="noStrike">
              <a:latin typeface="DejaVu Sans"/>
            </a:endParaRPr>
          </a:p>
        </p:txBody>
      </p:sp>
      <p:sp>
        <p:nvSpPr>
          <p:cNvPr id="211" name="CustomShape 2"/>
          <p:cNvSpPr/>
          <p:nvPr/>
        </p:nvSpPr>
        <p:spPr>
          <a:xfrm>
            <a:off x="3740400" y="304992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8</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2" name="CustomShape 3"/>
          <p:cNvSpPr/>
          <p:nvPr/>
        </p:nvSpPr>
        <p:spPr>
          <a:xfrm>
            <a:off x="4541400" y="511164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4</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3" name="CustomShape 4"/>
          <p:cNvSpPr/>
          <p:nvPr/>
        </p:nvSpPr>
        <p:spPr>
          <a:xfrm>
            <a:off x="6720120" y="366300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3</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4" name="CustomShape 5"/>
          <p:cNvSpPr/>
          <p:nvPr/>
        </p:nvSpPr>
        <p:spPr>
          <a:xfrm>
            <a:off x="9459000" y="444780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2</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5" name="CustomShape 6"/>
          <p:cNvSpPr/>
          <p:nvPr/>
        </p:nvSpPr>
        <p:spPr>
          <a:xfrm>
            <a:off x="8809920" y="252684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7</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6" name="CustomShape 7"/>
          <p:cNvSpPr/>
          <p:nvPr/>
        </p:nvSpPr>
        <p:spPr>
          <a:xfrm>
            <a:off x="1893240" y="414432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6</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7" name="CustomShape 8"/>
          <p:cNvSpPr/>
          <p:nvPr/>
        </p:nvSpPr>
        <p:spPr>
          <a:xfrm>
            <a:off x="6170760" y="188064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5</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8" name="CustomShape 9"/>
          <p:cNvSpPr/>
          <p:nvPr/>
        </p:nvSpPr>
        <p:spPr>
          <a:xfrm>
            <a:off x="2054520" y="2003400"/>
            <a:ext cx="1095840" cy="10429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1</a:t>
            </a:r>
            <a:endParaRPr b="0" lang="en-US" sz="1400" spc="-1" strike="noStrike">
              <a:latin typeface="DejaVu Sans"/>
            </a:endParaRPr>
          </a:p>
          <a:p>
            <a:pPr algn="ctr">
              <a:lnSpc>
                <a:spcPct val="100000"/>
              </a:lnSpc>
              <a:buNone/>
            </a:pPr>
            <a:r>
              <a:rPr b="0" lang="en-US" sz="1400" spc="-1" strike="noStrike">
                <a:solidFill>
                  <a:srgbClr val="ffffff"/>
                </a:solidFill>
                <a:latin typeface="Arial"/>
                <a:ea typeface="DejaVu Sans"/>
              </a:rPr>
              <a:t>Block 101</a:t>
            </a:r>
            <a:endParaRPr b="0" lang="en-US" sz="1400" spc="-1" strike="noStrike">
              <a:latin typeface="DejaVu Sans"/>
            </a:endParaRPr>
          </a:p>
        </p:txBody>
      </p:sp>
      <p:sp>
        <p:nvSpPr>
          <p:cNvPr id="219" name="CustomShape 10"/>
          <p:cNvSpPr/>
          <p:nvPr/>
        </p:nvSpPr>
        <p:spPr>
          <a:xfrm flipV="1">
            <a:off x="3153600" y="2397600"/>
            <a:ext cx="3013920" cy="11952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0" name="CustomShape 11"/>
          <p:cNvSpPr/>
          <p:nvPr/>
        </p:nvSpPr>
        <p:spPr>
          <a:xfrm>
            <a:off x="7269840" y="2403720"/>
            <a:ext cx="1536840" cy="64260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1" name="CustomShape 12"/>
          <p:cNvSpPr/>
          <p:nvPr/>
        </p:nvSpPr>
        <p:spPr>
          <a:xfrm>
            <a:off x="9359280" y="3573000"/>
            <a:ext cx="645840" cy="87156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2" name="CustomShape 13"/>
          <p:cNvSpPr/>
          <p:nvPr/>
        </p:nvSpPr>
        <p:spPr>
          <a:xfrm flipH="1">
            <a:off x="5635080" y="4970880"/>
            <a:ext cx="3815640" cy="66060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3" name="CustomShape 14"/>
          <p:cNvSpPr/>
          <p:nvPr/>
        </p:nvSpPr>
        <p:spPr>
          <a:xfrm flipH="1">
            <a:off x="7814160" y="3049920"/>
            <a:ext cx="987480" cy="113328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4" name="CustomShape 15"/>
          <p:cNvSpPr/>
          <p:nvPr/>
        </p:nvSpPr>
        <p:spPr>
          <a:xfrm flipV="1">
            <a:off x="2992320" y="4089240"/>
            <a:ext cx="1294200" cy="56844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5" name="CustomShape 16"/>
          <p:cNvSpPr/>
          <p:nvPr/>
        </p:nvSpPr>
        <p:spPr>
          <a:xfrm flipH="1" flipV="1">
            <a:off x="2601000" y="3047040"/>
            <a:ext cx="1133280" cy="51984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6" name="CustomShape 17"/>
          <p:cNvSpPr/>
          <p:nvPr/>
        </p:nvSpPr>
        <p:spPr>
          <a:xfrm flipH="1">
            <a:off x="2437920" y="3049920"/>
            <a:ext cx="158040" cy="109152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7" name="CustomShape 18"/>
          <p:cNvSpPr/>
          <p:nvPr/>
        </p:nvSpPr>
        <p:spPr>
          <a:xfrm>
            <a:off x="4839480" y="3573000"/>
            <a:ext cx="1877400" cy="61020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8" name="CustomShape 19"/>
          <p:cNvSpPr/>
          <p:nvPr/>
        </p:nvSpPr>
        <p:spPr>
          <a:xfrm>
            <a:off x="2992320" y="4667760"/>
            <a:ext cx="1545840" cy="96408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
        <p:nvSpPr>
          <p:cNvPr id="229" name="CustomShape 20"/>
          <p:cNvSpPr/>
          <p:nvPr/>
        </p:nvSpPr>
        <p:spPr>
          <a:xfrm flipH="1" flipV="1">
            <a:off x="6715080" y="2924280"/>
            <a:ext cx="546120" cy="732960"/>
          </a:xfrm>
          <a:custGeom>
            <a:avLst/>
            <a:gdLst/>
            <a:ahLst/>
            <a:rect l="l" t="t" r="r" b="b"/>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Propagating a Transaction</a:t>
            </a:r>
            <a:endParaRPr b="0" lang="en-US" sz="2400" spc="-1" strike="noStrike">
              <a:latin typeface="DejaVu Sans"/>
            </a:endParaRPr>
          </a:p>
        </p:txBody>
      </p:sp>
      <p:pic>
        <p:nvPicPr>
          <p:cNvPr id="231" name="Grafik 2" descr=""/>
          <p:cNvPicPr/>
          <p:nvPr/>
        </p:nvPicPr>
        <p:blipFill>
          <a:blip r:embed="rId1"/>
          <a:stretch/>
        </p:blipFill>
        <p:spPr>
          <a:xfrm>
            <a:off x="1483560" y="1409760"/>
            <a:ext cx="9221040" cy="5088240"/>
          </a:xfrm>
          <a:prstGeom prst="rect">
            <a:avLst/>
          </a:prstGeom>
          <a:ln w="0">
            <a:noFill/>
          </a:ln>
        </p:spPr>
      </p:pic>
      <p:sp>
        <p:nvSpPr>
          <p:cNvPr id="232" name="CustomShape 2"/>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 Platforms</a:t>
            </a:r>
            <a:endParaRPr b="0" lang="en-US" sz="2400" spc="-1" strike="noStrike">
              <a:latin typeface="DejaVu Sans"/>
            </a:endParaRPr>
          </a:p>
        </p:txBody>
      </p:sp>
      <p:graphicFrame>
        <p:nvGraphicFramePr>
          <p:cNvPr id="234" name="Table 2"/>
          <p:cNvGraphicFramePr/>
          <p:nvPr/>
        </p:nvGraphicFramePr>
        <p:xfrm>
          <a:off x="1550520" y="2954880"/>
          <a:ext cx="8264160" cy="1993680"/>
        </p:xfrm>
        <a:graphic>
          <a:graphicData uri="http://schemas.openxmlformats.org/drawingml/2006/table">
            <a:tbl>
              <a:tblPr/>
              <a:tblGrid>
                <a:gridCol w="1888200"/>
                <a:gridCol w="2123280"/>
                <a:gridCol w="2123280"/>
                <a:gridCol w="2129760"/>
              </a:tblGrid>
              <a:tr h="282240">
                <a:tc>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1300" spc="-1" strike="noStrike">
                          <a:solidFill>
                            <a:srgbClr val="000000"/>
                          </a:solidFill>
                          <a:latin typeface="DejaVu Sans"/>
                        </a:rPr>
                        <a:t>Ethereum</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1300" spc="-1" strike="noStrike">
                          <a:solidFill>
                            <a:srgbClr val="000000"/>
                          </a:solidFill>
                          <a:latin typeface="DejaVu Sans"/>
                        </a:rPr>
                        <a:t>Hyperledger Fabric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en-US" sz="1300" spc="-1" strike="noStrike">
                          <a:solidFill>
                            <a:srgbClr val="000000"/>
                          </a:solidFill>
                          <a:latin typeface="DejaVu Sans"/>
                        </a:rPr>
                        <a:t>Ripple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0600">
                <a:tc>
                  <a:txBody>
                    <a:bodyPr lIns="90000" rIns="90000" anchor="t">
                      <a:noAutofit/>
                    </a:bodyPr>
                    <a:p>
                      <a:pPr algn="ctr">
                        <a:lnSpc>
                          <a:spcPct val="100000"/>
                        </a:lnSpc>
                        <a:buNone/>
                      </a:pPr>
                      <a:r>
                        <a:rPr b="1" lang="en-US" sz="1300" spc="-1" strike="noStrike">
                          <a:solidFill>
                            <a:srgbClr val="000000"/>
                          </a:solidFill>
                          <a:latin typeface="DejaVu Sans"/>
                        </a:rPr>
                        <a:t>Industry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Cross-industry</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Cross-industry</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Finance</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0600">
                <a:tc>
                  <a:txBody>
                    <a:bodyPr lIns="90000" rIns="90000" anchor="t">
                      <a:noAutofit/>
                    </a:bodyPr>
                    <a:p>
                      <a:pPr algn="ctr">
                        <a:lnSpc>
                          <a:spcPct val="100000"/>
                        </a:lnSpc>
                        <a:buNone/>
                      </a:pPr>
                      <a:r>
                        <a:rPr b="1" lang="en-US" sz="1300" spc="-1" strike="noStrike">
                          <a:solidFill>
                            <a:srgbClr val="000000"/>
                          </a:solidFill>
                          <a:latin typeface="DejaVu Sans"/>
                        </a:rPr>
                        <a:t>Ledger Type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Public</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Permissioned</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Permissioned</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0600">
                <a:tc>
                  <a:txBody>
                    <a:bodyPr lIns="90000" rIns="90000" anchor="t">
                      <a:noAutofit/>
                    </a:bodyPr>
                    <a:p>
                      <a:pPr algn="ctr">
                        <a:lnSpc>
                          <a:spcPct val="100000"/>
                        </a:lnSpc>
                        <a:buNone/>
                      </a:pPr>
                      <a:r>
                        <a:rPr b="1" lang="en-US" sz="1300" spc="-1" strike="noStrike">
                          <a:solidFill>
                            <a:srgbClr val="000000"/>
                          </a:solidFill>
                          <a:latin typeface="DejaVu Sans"/>
                        </a:rPr>
                        <a:t>Currency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Ether (ETH)</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Ripple (XRP)</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09400">
                <a:tc>
                  <a:txBody>
                    <a:bodyPr lIns="90000" rIns="90000" anchor="t">
                      <a:noAutofit/>
                    </a:bodyPr>
                    <a:p>
                      <a:pPr algn="ctr">
                        <a:lnSpc>
                          <a:spcPct val="100000"/>
                        </a:lnSpc>
                        <a:buNone/>
                      </a:pPr>
                      <a:r>
                        <a:rPr b="1" lang="en-US" sz="1300" spc="-1" strike="noStrike">
                          <a:solidFill>
                            <a:srgbClr val="000000"/>
                          </a:solidFill>
                          <a:latin typeface="DejaVu Sans"/>
                        </a:rPr>
                        <a:t>Concensus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Proof-of-Work (soon Proof-of-Stake)</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Different modules</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US" sz="1400" spc="-1" strike="noStrike">
                          <a:solidFill>
                            <a:srgbClr val="000000"/>
                          </a:solidFill>
                          <a:latin typeface="DejaVu Sans"/>
                        </a:rPr>
                        <a:t>Federated Byzantine Agreement</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0600">
                <a:tc>
                  <a:txBody>
                    <a:bodyPr lIns="90000" rIns="90000" anchor="t">
                      <a:noAutofit/>
                    </a:bodyPr>
                    <a:p>
                      <a:pPr algn="ctr">
                        <a:lnSpc>
                          <a:spcPct val="100000"/>
                        </a:lnSpc>
                        <a:buNone/>
                      </a:pPr>
                      <a:r>
                        <a:rPr b="1" lang="en-US" sz="1300" spc="-1" strike="noStrike">
                          <a:solidFill>
                            <a:srgbClr val="000000"/>
                          </a:solidFill>
                          <a:latin typeface="DejaVu Sans"/>
                        </a:rPr>
                        <a:t>Smart Contracts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Yes</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Yes</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US" sz="1400" spc="-1" strike="noStrike">
                          <a:solidFill>
                            <a:srgbClr val="000000"/>
                          </a:solidFill>
                          <a:latin typeface="DejaVu Sans"/>
                        </a:rPr>
                        <a:t>No</a:t>
                      </a:r>
                      <a:endParaRPr b="0" lang="en-US" sz="14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Smart Contracts</a:t>
            </a:r>
            <a:endParaRPr b="0" lang="en-US" sz="2400" spc="-1" strike="noStrike">
              <a:latin typeface="DejaVu Sans"/>
            </a:endParaRPr>
          </a:p>
        </p:txBody>
      </p:sp>
      <p:sp>
        <p:nvSpPr>
          <p:cNvPr id="23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4406760"/>
            <a:ext cx="10749240" cy="135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Applications</a:t>
            </a:r>
            <a:endParaRPr b="0" lang="en-US" sz="3000" spc="-1" strike="noStrike">
              <a:latin typeface="DejaVu Sans"/>
            </a:endParaRPr>
          </a:p>
        </p:txBody>
      </p:sp>
      <p:sp>
        <p:nvSpPr>
          <p:cNvPr id="238" name="CustomShape 2"/>
          <p:cNvSpPr/>
          <p:nvPr/>
        </p:nvSpPr>
        <p:spPr>
          <a:xfrm>
            <a:off x="335520" y="2906640"/>
            <a:ext cx="10749240" cy="1496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Machine-to-Everything (M2X) Economy </a:t>
            </a:r>
            <a:endParaRPr b="0" lang="en-US" sz="2400" spc="-1" strike="noStrike">
              <a:latin typeface="DejaVu Sans"/>
            </a:endParaRPr>
          </a:p>
        </p:txBody>
      </p:sp>
      <p:pic>
        <p:nvPicPr>
          <p:cNvPr id="240" name="" descr=""/>
          <p:cNvPicPr/>
          <p:nvPr/>
        </p:nvPicPr>
        <p:blipFill>
          <a:blip r:embed="rId1"/>
          <a:stretch/>
        </p:blipFill>
        <p:spPr>
          <a:xfrm>
            <a:off x="457200" y="1371600"/>
            <a:ext cx="2285640" cy="1827720"/>
          </a:xfrm>
          <a:prstGeom prst="rect">
            <a:avLst/>
          </a:prstGeom>
          <a:ln w="0">
            <a:noFill/>
          </a:ln>
        </p:spPr>
      </p:pic>
      <p:pic>
        <p:nvPicPr>
          <p:cNvPr id="241" name="" descr=""/>
          <p:cNvPicPr/>
          <p:nvPr/>
        </p:nvPicPr>
        <p:blipFill>
          <a:blip r:embed="rId2"/>
          <a:stretch/>
        </p:blipFill>
        <p:spPr>
          <a:xfrm>
            <a:off x="4669920" y="1468800"/>
            <a:ext cx="2278440" cy="1821960"/>
          </a:xfrm>
          <a:prstGeom prst="rect">
            <a:avLst/>
          </a:prstGeom>
          <a:ln w="0">
            <a:noFill/>
          </a:ln>
        </p:spPr>
      </p:pic>
      <p:pic>
        <p:nvPicPr>
          <p:cNvPr id="242" name="" descr=""/>
          <p:cNvPicPr/>
          <p:nvPr/>
        </p:nvPicPr>
        <p:blipFill>
          <a:blip r:embed="rId3"/>
          <a:stretch/>
        </p:blipFill>
        <p:spPr>
          <a:xfrm>
            <a:off x="8869680" y="1463040"/>
            <a:ext cx="1919160" cy="1919160"/>
          </a:xfrm>
          <a:prstGeom prst="rect">
            <a:avLst/>
          </a:prstGeom>
          <a:ln w="0">
            <a:noFill/>
          </a:ln>
        </p:spPr>
      </p:pic>
      <p:sp>
        <p:nvSpPr>
          <p:cNvPr id="243" name="CustomShape 2"/>
          <p:cNvSpPr/>
          <p:nvPr/>
        </p:nvSpPr>
        <p:spPr>
          <a:xfrm>
            <a:off x="415440" y="2463840"/>
            <a:ext cx="11352960" cy="4547160"/>
          </a:xfrm>
          <a:prstGeom prst="rect">
            <a:avLst/>
          </a:prstGeom>
          <a:noFill/>
          <a:ln w="0">
            <a:noFill/>
          </a:ln>
        </p:spPr>
        <p:style>
          <a:lnRef idx="0"/>
          <a:fillRef idx="0"/>
          <a:effectRef idx="0"/>
          <a:fontRef idx="minor"/>
        </p:style>
      </p:sp>
      <p:sp>
        <p:nvSpPr>
          <p:cNvPr id="244" name="CustomShape 3"/>
          <p:cNvSpPr/>
          <p:nvPr/>
        </p:nvSpPr>
        <p:spPr>
          <a:xfrm>
            <a:off x="11296800" y="7144920"/>
            <a:ext cx="723240" cy="5162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buNone/>
              <a:tabLst>
                <a:tab algn="l" pos="0"/>
              </a:tabLst>
            </a:pPr>
            <a:fld id="{F28FD618-7DCE-4F79-A80F-037C5BB7066D}" type="slidenum">
              <a:rPr b="0" lang="de-DE" sz="1050" spc="-1" strike="noStrike">
                <a:solidFill>
                  <a:srgbClr val="595959"/>
                </a:solidFill>
                <a:latin typeface="DejaVu Sans"/>
                <a:ea typeface="Roboto"/>
              </a:rPr>
              <a:t>&lt;number&gt;</a:t>
            </a:fld>
            <a:endParaRPr b="0" lang="en-US" sz="1050" spc="-1" strike="noStrike">
              <a:latin typeface="DejaVu Sans"/>
            </a:endParaRPr>
          </a:p>
        </p:txBody>
      </p:sp>
      <p:sp>
        <p:nvSpPr>
          <p:cNvPr id="245" name="CustomShape 4"/>
          <p:cNvSpPr/>
          <p:nvPr/>
        </p:nvSpPr>
        <p:spPr>
          <a:xfrm>
            <a:off x="3607920" y="3730320"/>
            <a:ext cx="4986360" cy="28522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de-DE" sz="2150" spc="-1" strike="noStrike">
                <a:solidFill>
                  <a:srgbClr val="000000"/>
                </a:solidFill>
                <a:latin typeface="DejaVu Sans"/>
                <a:ea typeface="DejaVu Sans"/>
              </a:rPr>
              <a:t>Machine-to-Human (M2H)</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Machine-to-Machine (M2M)</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Machine-to-Infrastructure (M2I)</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Machine-to-Everything (M2X)</a:t>
            </a:r>
            <a:endParaRPr b="0" lang="en-US" sz="215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Blockchain-based Crowdfunding</a:t>
            </a:r>
            <a:endParaRPr b="0" lang="en-US" sz="2400" spc="-1" strike="noStrike">
              <a:latin typeface="DejaVu Sans"/>
            </a:endParaRPr>
          </a:p>
        </p:txBody>
      </p:sp>
      <p:sp>
        <p:nvSpPr>
          <p:cNvPr id="247" name="CustomShape 2"/>
          <p:cNvSpPr/>
          <p:nvPr/>
        </p:nvSpPr>
        <p:spPr>
          <a:xfrm>
            <a:off x="335520" y="2743200"/>
            <a:ext cx="10749600" cy="3562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Blockchain-based Crowdfunding</a:t>
            </a:r>
            <a:endParaRPr b="0" lang="en-US" sz="2400" spc="-1" strike="noStrike">
              <a:latin typeface="DejaVu Sans"/>
            </a:endParaRPr>
          </a:p>
        </p:txBody>
      </p:sp>
      <p:sp>
        <p:nvSpPr>
          <p:cNvPr id="249" name="CustomShape 22"/>
          <p:cNvSpPr/>
          <p:nvPr/>
        </p:nvSpPr>
        <p:spPr>
          <a:xfrm>
            <a:off x="335520" y="2743200"/>
            <a:ext cx="4922280" cy="3562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a:t>
            </a:r>
            <a:r>
              <a:rPr b="1" lang="en-US" sz="1800" spc="-1" strike="noStrike">
                <a:solidFill>
                  <a:srgbClr val="000000"/>
                </a:solidFill>
                <a:latin typeface="DejaVu Sans"/>
                <a:ea typeface="DejaVu Sans"/>
              </a:rPr>
              <a:t>04</a:t>
            </a:r>
            <a:r>
              <a:rPr b="0" lang="en-US" sz="1800" spc="-1" strike="noStrike">
                <a:solidFill>
                  <a:srgbClr val="000000"/>
                </a:solidFill>
                <a:latin typeface="DejaVu Sans"/>
                <a:ea typeface="DejaVu Sans"/>
              </a:rPr>
              <a:t> raised </a:t>
            </a:r>
            <a:r>
              <a:rPr b="0" lang="en-US" sz="1800" spc="-1" strike="noStrike">
                <a:solidFill>
                  <a:srgbClr val="000000"/>
                </a:solidFill>
                <a:latin typeface="DejaVu Sans"/>
                <a:ea typeface="DejaVu Sans"/>
              </a:rPr>
              <a:t>between </a:t>
            </a:r>
            <a:r>
              <a:rPr b="0" lang="en-US" sz="1800" spc="-1" strike="noStrike">
                <a:solidFill>
                  <a:srgbClr val="000000"/>
                </a:solidFill>
                <a:latin typeface="DejaVu Sans"/>
                <a:ea typeface="DejaVu Sans"/>
              </a:rPr>
              <a:t>January 2014 </a:t>
            </a:r>
            <a:r>
              <a:rPr b="0" lang="en-US" sz="1800" spc="-1" strike="noStrike">
                <a:solidFill>
                  <a:srgbClr val="000000"/>
                </a:solidFill>
                <a:latin typeface="DejaVu Sans"/>
                <a:ea typeface="DejaVu Sans"/>
              </a:rPr>
              <a:t>and August </a:t>
            </a:r>
            <a:r>
              <a:rPr b="0" lang="en-US" sz="1800" spc="-1" strike="noStrike">
                <a:solidFill>
                  <a:srgbClr val="000000"/>
                </a:solidFill>
                <a:latin typeface="DejaVu Sans"/>
                <a:ea typeface="DejaVu Sans"/>
              </a:rPr>
              <a:t>2018.</a:t>
            </a:r>
            <a:endParaRPr b="0" lang="en-US" sz="1800" spc="-1" strike="noStrike">
              <a:latin typeface="DejaVu Sans"/>
            </a:endParaRPr>
          </a:p>
        </p:txBody>
      </p:sp>
      <p:graphicFrame>
        <p:nvGraphicFramePr>
          <p:cNvPr id="250" name=""/>
          <p:cNvGraphicFramePr/>
          <p:nvPr/>
        </p:nvGraphicFramePr>
        <p:xfrm>
          <a:off x="5179680" y="3461400"/>
          <a:ext cx="5075280" cy="3599280"/>
        </p:xfrm>
        <a:graphic>
          <a:graphicData uri="http://schemas.openxmlformats.org/drawingml/2006/table">
            <a:tbl>
              <a:tblPr/>
              <a:tblGrid>
                <a:gridCol w="1292760"/>
                <a:gridCol w="2125080"/>
                <a:gridCol w="2364480"/>
              </a:tblGrid>
              <a:tr h="216000">
                <a:tc>
                  <a:txBody>
                    <a:bodyPr lIns="90000" rIns="90000" tIns="46800" bIns="46800" anchor="ctr">
                      <a:noAutofit/>
                    </a:bodyPr>
                    <a:p>
                      <a:pPr algn="ctr">
                        <a:buNone/>
                      </a:pPr>
                      <a:r>
                        <a:rPr b="1" lang="en-US" sz="1300" spc="-1" strike="noStrike">
                          <a:solidFill>
                            <a:srgbClr val="000000"/>
                          </a:solidFill>
                          <a:latin typeface="DejaVu Sans"/>
                        </a:rPr>
                        <a:t>Coin</a:t>
                      </a:r>
                      <a:endParaRPr b="1"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buNone/>
                      </a:pPr>
                      <a:r>
                        <a:rPr b="1" lang="en-US" sz="1300" spc="-1" strike="noStrike">
                          <a:solidFill>
                            <a:srgbClr val="000000"/>
                          </a:solidFill>
                          <a:latin typeface="DejaVu Sans"/>
                        </a:rPr>
                        <a:t>Total Funds raised</a:t>
                      </a:r>
                      <a:endParaRPr b="1"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buNone/>
                      </a:pPr>
                      <a:r>
                        <a:rPr b="1" lang="en-US" sz="1300" spc="-1" strike="noStrike">
                          <a:solidFill>
                            <a:srgbClr val="000000"/>
                          </a:solidFill>
                          <a:latin typeface="DejaVu Sans"/>
                        </a:rPr>
                        <a:t>Year</a:t>
                      </a:r>
                      <a:endParaRPr b="1"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16000">
                <a:tc>
                  <a:txBody>
                    <a:bodyPr lIns="90000" rIns="90000" tIns="46800" bIns="46800" anchor="ctr">
                      <a:noAutofit/>
                    </a:bodyPr>
                    <a:p>
                      <a:pPr algn="ctr">
                        <a:buNone/>
                      </a:pPr>
                      <a:r>
                        <a:rPr b="0" lang="en-US" sz="1300" spc="-1" strike="noStrike">
                          <a:solidFill>
                            <a:srgbClr val="000000"/>
                          </a:solidFill>
                          <a:latin typeface="DejaVu Sans"/>
                        </a:rPr>
                        <a:t>EOS</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buNone/>
                      </a:pPr>
                      <a:r>
                        <a:rPr b="0" lang="en-US" sz="1300" spc="-1" strike="noStrike">
                          <a:solidFill>
                            <a:srgbClr val="000000"/>
                          </a:solidFill>
                          <a:latin typeface="DejaVu Sans"/>
                        </a:rPr>
                        <a:t>$4.2 Billion</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buNone/>
                      </a:pPr>
                      <a:r>
                        <a:rPr b="0" lang="en-US" sz="1300" spc="-1" strike="noStrike">
                          <a:solidFill>
                            <a:srgbClr val="000000"/>
                          </a:solidFill>
                          <a:latin typeface="DejaVu Sans"/>
                        </a:rPr>
                        <a:t>2018</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6000">
                <a:tc>
                  <a:txBody>
                    <a:bodyPr lIns="90000" rIns="90000" tIns="46800" bIns="46800" anchor="ctr">
                      <a:noAutofit/>
                    </a:bodyPr>
                    <a:p>
                      <a:pPr algn="ctr">
                        <a:buNone/>
                      </a:pPr>
                      <a:r>
                        <a:rPr b="0" lang="en-US" sz="1300" spc="-1" strike="noStrike">
                          <a:solidFill>
                            <a:srgbClr val="000000"/>
                          </a:solidFill>
                          <a:latin typeface="DejaVu Sans"/>
                        </a:rPr>
                        <a:t>Telegram</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buNone/>
                      </a:pPr>
                      <a:r>
                        <a:rPr b="0" lang="en-US" sz="1300" spc="-1" strike="noStrike">
                          <a:solidFill>
                            <a:srgbClr val="000000"/>
                          </a:solidFill>
                          <a:latin typeface="DejaVu Sans"/>
                        </a:rPr>
                        <a:t>$1.7 Billion</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buNone/>
                      </a:pPr>
                      <a:r>
                        <a:rPr b="0" lang="en-US" sz="1300" spc="-1" strike="noStrike">
                          <a:solidFill>
                            <a:srgbClr val="000000"/>
                          </a:solidFill>
                          <a:latin typeface="DejaVu Sans"/>
                        </a:rPr>
                        <a:t>February 2018</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16000">
                <a:tc>
                  <a:txBody>
                    <a:bodyPr lIns="90000" rIns="90000" tIns="46800" bIns="46800" anchor="ctr">
                      <a:noAutofit/>
                    </a:bodyPr>
                    <a:p>
                      <a:pPr algn="ctr">
                        <a:buNone/>
                      </a:pPr>
                      <a:r>
                        <a:rPr b="0" lang="en-US" sz="1300" spc="-1" strike="noStrike">
                          <a:solidFill>
                            <a:srgbClr val="000000"/>
                          </a:solidFill>
                          <a:latin typeface="DejaVu Sans"/>
                        </a:rPr>
                        <a:t>T</a:t>
                      </a:r>
                      <a:r>
                        <a:rPr b="0" lang="en-US" sz="1300" spc="-1" strike="noStrike">
                          <a:solidFill>
                            <a:srgbClr val="000000"/>
                          </a:solidFill>
                          <a:latin typeface="DejaVu Sans"/>
                        </a:rPr>
                        <a:t>a</a:t>
                      </a:r>
                      <a:r>
                        <a:rPr b="0" lang="en-US" sz="1300" spc="-1" strike="noStrike">
                          <a:solidFill>
                            <a:srgbClr val="000000"/>
                          </a:solidFill>
                          <a:latin typeface="DejaVu Sans"/>
                        </a:rPr>
                        <a:t>T</a:t>
                      </a:r>
                      <a:r>
                        <a:rPr b="0" lang="en-US" sz="1300" spc="-1" strike="noStrike">
                          <a:solidFill>
                            <a:srgbClr val="000000"/>
                          </a:solidFill>
                          <a:latin typeface="DejaVu Sans"/>
                        </a:rPr>
                        <a:t>a</a:t>
                      </a:r>
                      <a:r>
                        <a:rPr b="0" lang="en-US" sz="1300" spc="-1" strike="noStrike">
                          <a:solidFill>
                            <a:srgbClr val="000000"/>
                          </a:solidFill>
                          <a:latin typeface="DejaVu Sans"/>
                        </a:rPr>
                        <a:t>T</a:t>
                      </a:r>
                      <a:r>
                        <a:rPr b="0" lang="en-US" sz="1300" spc="-1" strike="noStrike">
                          <a:solidFill>
                            <a:srgbClr val="000000"/>
                          </a:solidFill>
                          <a:latin typeface="DejaVu Sans"/>
                        </a:rPr>
                        <a:t>u</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buNone/>
                      </a:pPr>
                      <a:r>
                        <a:rPr b="0" lang="en-US" sz="1300" spc="-1" strike="noStrike">
                          <a:solidFill>
                            <a:srgbClr val="000000"/>
                          </a:solidFill>
                          <a:latin typeface="DejaVu Sans"/>
                        </a:rPr>
                        <a:t>$575 Million </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buNone/>
                      </a:pPr>
                      <a:r>
                        <a:rPr b="0" lang="en-US" sz="1300" spc="-1" strike="noStrike">
                          <a:solidFill>
                            <a:srgbClr val="000000"/>
                          </a:solidFill>
                          <a:latin typeface="DejaVu Sans"/>
                        </a:rPr>
                        <a:t>June 2018</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6000">
                <a:tc>
                  <a:txBody>
                    <a:bodyPr lIns="90000" rIns="90000" tIns="46800" bIns="46800" anchor="ctr">
                      <a:noAutofit/>
                    </a:bodyPr>
                    <a:p>
                      <a:pPr algn="ctr">
                        <a:buNone/>
                      </a:pPr>
                      <a:r>
                        <a:rPr b="0" lang="en-US" sz="1300" spc="-1" strike="noStrike">
                          <a:solidFill>
                            <a:srgbClr val="000000"/>
                          </a:solidFill>
                          <a:latin typeface="DejaVu Sans"/>
                        </a:rPr>
                        <a:t>D</a:t>
                      </a:r>
                      <a:r>
                        <a:rPr b="0" lang="en-US" sz="1300" spc="-1" strike="noStrike">
                          <a:solidFill>
                            <a:srgbClr val="000000"/>
                          </a:solidFill>
                          <a:latin typeface="DejaVu Sans"/>
                        </a:rPr>
                        <a:t>r</a:t>
                      </a:r>
                      <a:r>
                        <a:rPr b="0" lang="en-US" sz="1300" spc="-1" strike="noStrike">
                          <a:solidFill>
                            <a:srgbClr val="000000"/>
                          </a:solidFill>
                          <a:latin typeface="DejaVu Sans"/>
                        </a:rPr>
                        <a:t>a</a:t>
                      </a:r>
                      <a:r>
                        <a:rPr b="0" lang="en-US" sz="1300" spc="-1" strike="noStrike">
                          <a:solidFill>
                            <a:srgbClr val="000000"/>
                          </a:solidFill>
                          <a:latin typeface="DejaVu Sans"/>
                        </a:rPr>
                        <a:t>g</a:t>
                      </a:r>
                      <a:r>
                        <a:rPr b="0" lang="en-US" sz="1300" spc="-1" strike="noStrike">
                          <a:solidFill>
                            <a:srgbClr val="000000"/>
                          </a:solidFill>
                          <a:latin typeface="DejaVu Sans"/>
                        </a:rPr>
                        <a:t>o</a:t>
                      </a:r>
                      <a:r>
                        <a:rPr b="0" lang="en-US" sz="1300" spc="-1" strike="noStrike">
                          <a:solidFill>
                            <a:srgbClr val="000000"/>
                          </a:solidFill>
                          <a:latin typeface="DejaVu Sans"/>
                        </a:rPr>
                        <a:t>n</a:t>
                      </a:r>
                      <a:r>
                        <a:rPr b="0" lang="en-US" sz="1300" spc="-1" strike="noStrike">
                          <a:solidFill>
                            <a:srgbClr val="000000"/>
                          </a:solidFill>
                          <a:latin typeface="DejaVu Sans"/>
                        </a:rPr>
                        <a:t> </a:t>
                      </a:r>
                      <a:r>
                        <a:rPr b="0" lang="en-US" sz="1300" spc="-1" strike="noStrike">
                          <a:solidFill>
                            <a:srgbClr val="000000"/>
                          </a:solidFill>
                          <a:latin typeface="DejaVu Sans"/>
                        </a:rPr>
                        <a:t>C</a:t>
                      </a:r>
                      <a:r>
                        <a:rPr b="0" lang="en-US" sz="1300" spc="-1" strike="noStrike">
                          <a:solidFill>
                            <a:srgbClr val="000000"/>
                          </a:solidFill>
                          <a:latin typeface="DejaVu Sans"/>
                        </a:rPr>
                        <a:t>o</a:t>
                      </a:r>
                      <a:r>
                        <a:rPr b="0" lang="en-US" sz="1300" spc="-1" strike="noStrike">
                          <a:solidFill>
                            <a:srgbClr val="000000"/>
                          </a:solidFill>
                          <a:latin typeface="DejaVu Sans"/>
                        </a:rPr>
                        <a:t>i</a:t>
                      </a:r>
                      <a:r>
                        <a:rPr b="0" lang="en-US" sz="1300" spc="-1" strike="noStrike">
                          <a:solidFill>
                            <a:srgbClr val="000000"/>
                          </a:solidFill>
                          <a:latin typeface="DejaVu Sans"/>
                        </a:rPr>
                        <a:t>n</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buNone/>
                      </a:pPr>
                      <a:r>
                        <a:rPr b="0" lang="en-US" sz="1300" spc="-1" strike="noStrike">
                          <a:solidFill>
                            <a:srgbClr val="000000"/>
                          </a:solidFill>
                          <a:latin typeface="DejaVu Sans"/>
                        </a:rPr>
                        <a:t>$420 Million</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buNone/>
                      </a:pPr>
                      <a:r>
                        <a:rPr b="0" lang="en-US" sz="1300" spc="-1" strike="noStrike">
                          <a:solidFill>
                            <a:srgbClr val="000000"/>
                          </a:solidFill>
                          <a:latin typeface="DejaVu Sans"/>
                        </a:rPr>
                        <a:t>March 2018</a:t>
                      </a:r>
                      <a:endParaRPr b="0" lang="en-US" sz="1300" spc="-1" strike="noStrike">
                        <a:solidFill>
                          <a:srgbClr val="000000"/>
                        </a:solidFill>
                        <a:latin typeface="DejaVu Sans"/>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251" name=""/>
          <p:cNvSpPr txBox="1"/>
          <p:nvPr/>
        </p:nvSpPr>
        <p:spPr>
          <a:xfrm>
            <a:off x="5257800" y="3097800"/>
            <a:ext cx="5715000" cy="296280"/>
          </a:xfrm>
          <a:prstGeom prst="rect">
            <a:avLst/>
          </a:prstGeom>
          <a:noFill/>
          <a:ln w="0">
            <a:noFill/>
          </a:ln>
        </p:spPr>
        <p:txBody>
          <a:bodyPr lIns="90000" rIns="90000" tIns="45000" bIns="45000" anchor="t">
            <a:noAutofit/>
          </a:bodyPr>
          <a:p>
            <a:r>
              <a:rPr b="0" lang="en-US" sz="1400" spc="-1" strike="noStrike">
                <a:latin typeface="DejaVu Sans"/>
              </a:rPr>
              <a:t>Some of the largest ICOs (in terms of how much they raised)</a:t>
            </a:r>
            <a:endParaRPr b="0" lang="en-US" sz="1400" spc="-1" strike="noStrike">
              <a:latin typeface="DejaVu Sans"/>
            </a:endParaRPr>
          </a:p>
        </p:txBody>
      </p:sp>
      <p:sp>
        <p:nvSpPr>
          <p:cNvPr id="252" name="CustomShape 23"/>
          <p:cNvSpPr/>
          <p:nvPr/>
        </p:nvSpPr>
        <p:spPr>
          <a:xfrm>
            <a:off x="263520" y="6411600"/>
            <a:ext cx="9007920" cy="227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data sourced from: </a:t>
            </a:r>
            <a:r>
              <a:rPr b="0" lang="en-US" sz="900" spc="-1" strike="noStrike">
                <a:solidFill>
                  <a:srgbClr val="a6a6a6"/>
                </a:solidFill>
                <a:latin typeface="DejaVu Sans"/>
                <a:ea typeface="Roboto"/>
                <a:hlinkClick r:id="rId1"/>
              </a:rPr>
              <a:t>https://elementus.io/token-sales-history</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 I need a blockchain for that?</a:t>
            </a:r>
            <a:endParaRPr b="0" lang="en-US" sz="2400" spc="-1" strike="noStrike">
              <a:latin typeface="DejaVu Sans"/>
            </a:endParaRPr>
          </a:p>
        </p:txBody>
      </p:sp>
      <p:sp>
        <p:nvSpPr>
          <p:cNvPr id="254" name="CustomShape 2"/>
          <p:cNvSpPr/>
          <p:nvPr/>
        </p:nvSpPr>
        <p:spPr>
          <a:xfrm>
            <a:off x="263520" y="6411600"/>
            <a:ext cx="7252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US" sz="900" spc="-1" strike="noStrike">
              <a:latin typeface="DejaVu Sans"/>
            </a:endParaRPr>
          </a:p>
        </p:txBody>
      </p:sp>
      <p:pic>
        <p:nvPicPr>
          <p:cNvPr id="255" name="" descr=""/>
          <p:cNvPicPr/>
          <p:nvPr/>
        </p:nvPicPr>
        <p:blipFill>
          <a:blip r:embed="rId1"/>
          <a:stretch/>
        </p:blipFill>
        <p:spPr>
          <a:xfrm>
            <a:off x="813600" y="1478520"/>
            <a:ext cx="8533800" cy="4305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Mileage Logging</a:t>
            </a:r>
            <a:endParaRPr b="0" lang="en-US" sz="2400" spc="-1" strike="noStrike">
              <a:latin typeface="DejaVu Sans"/>
            </a:endParaRPr>
          </a:p>
        </p:txBody>
      </p:sp>
      <p:sp>
        <p:nvSpPr>
          <p:cNvPr id="257" name="CustomShape 21"/>
          <p:cNvSpPr/>
          <p:nvPr/>
        </p:nvSpPr>
        <p:spPr>
          <a:xfrm>
            <a:off x="263520" y="6411600"/>
            <a:ext cx="7252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a:t>
            </a:r>
            <a:r>
              <a:rPr b="0" lang="en-US" sz="900" spc="-1" strike="noStrike">
                <a:solidFill>
                  <a:srgbClr val="a6a6a6"/>
                </a:solidFill>
                <a:latin typeface="Roboto"/>
                <a:ea typeface="Roboto"/>
              </a:rPr>
              <a:t>m</a:t>
            </a:r>
            <a:r>
              <a:rPr b="0" lang="en-US" sz="900" spc="-1" strike="noStrike">
                <a:solidFill>
                  <a:srgbClr val="a6a6a6"/>
                </a:solidFill>
                <a:latin typeface="Roboto"/>
                <a:ea typeface="Roboto"/>
              </a:rPr>
              <a:t>a</a:t>
            </a:r>
            <a:r>
              <a:rPr b="0" lang="en-US" sz="900" spc="-1" strike="noStrike">
                <a:solidFill>
                  <a:srgbClr val="a6a6a6"/>
                </a:solidFill>
                <a:latin typeface="Roboto"/>
                <a:ea typeface="Roboto"/>
              </a:rPr>
              <a:t>g</a:t>
            </a:r>
            <a:r>
              <a:rPr b="0" lang="en-US" sz="900" spc="-1" strike="noStrike">
                <a:solidFill>
                  <a:srgbClr val="a6a6a6"/>
                </a:solidFill>
                <a:latin typeface="Roboto"/>
                <a:ea typeface="Roboto"/>
              </a:rPr>
              <a:t>e</a:t>
            </a: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a:t>
            </a:r>
            <a:r>
              <a:rPr b="0" lang="en-US" sz="900" spc="-1" strike="noStrike">
                <a:solidFill>
                  <a:srgbClr val="a6a6a6"/>
                </a:solidFill>
                <a:latin typeface="Roboto"/>
                <a:ea typeface="Roboto"/>
              </a:rPr>
              <a:t>d</a:t>
            </a:r>
            <a:r>
              <a:rPr b="0" lang="en-US" sz="900" spc="-1" strike="noStrike">
                <a:solidFill>
                  <a:srgbClr val="a6a6a6"/>
                </a:solidFill>
                <a:latin typeface="Roboto"/>
                <a:ea typeface="Roboto"/>
              </a:rPr>
              <a:t>a</a:t>
            </a:r>
            <a:r>
              <a:rPr b="0" lang="en-US" sz="900" spc="-1" strike="noStrike">
                <a:solidFill>
                  <a:srgbClr val="a6a6a6"/>
                </a:solidFill>
                <a:latin typeface="Roboto"/>
                <a:ea typeface="Roboto"/>
              </a:rPr>
              <a:t>p</a:t>
            </a:r>
            <a:r>
              <a:rPr b="0" lang="en-US" sz="900" spc="-1" strike="noStrike">
                <a:solidFill>
                  <a:srgbClr val="a6a6a6"/>
                </a:solidFill>
                <a:latin typeface="Roboto"/>
                <a:ea typeface="Roboto"/>
              </a:rPr>
              <a:t>t</a:t>
            </a:r>
            <a:r>
              <a:rPr b="0" lang="en-US" sz="900" spc="-1" strike="noStrike">
                <a:solidFill>
                  <a:srgbClr val="a6a6a6"/>
                </a:solidFill>
                <a:latin typeface="Roboto"/>
                <a:ea typeface="Roboto"/>
              </a:rPr>
              <a:t>e</a:t>
            </a:r>
            <a:r>
              <a:rPr b="0" lang="en-US" sz="900" spc="-1" strike="noStrike">
                <a:solidFill>
                  <a:srgbClr val="a6a6a6"/>
                </a:solidFill>
                <a:latin typeface="Roboto"/>
                <a:ea typeface="Roboto"/>
              </a:rPr>
              <a:t>d</a:t>
            </a:r>
            <a:r>
              <a:rPr b="0" lang="en-US" sz="900" spc="-1" strike="noStrike">
                <a:solidFill>
                  <a:srgbClr val="a6a6a6"/>
                </a:solidFill>
                <a:latin typeface="Roboto"/>
                <a:ea typeface="Roboto"/>
              </a:rPr>
              <a:t> </a:t>
            </a:r>
            <a:r>
              <a:rPr b="0" lang="en-US" sz="900" spc="-1" strike="noStrike">
                <a:solidFill>
                  <a:srgbClr val="a6a6a6"/>
                </a:solidFill>
                <a:latin typeface="Roboto"/>
                <a:ea typeface="Roboto"/>
              </a:rPr>
              <a:t>f</a:t>
            </a:r>
            <a:r>
              <a:rPr b="0" lang="en-US" sz="900" spc="-1" strike="noStrike">
                <a:solidFill>
                  <a:srgbClr val="a6a6a6"/>
                </a:solidFill>
                <a:latin typeface="Roboto"/>
                <a:ea typeface="Roboto"/>
              </a:rPr>
              <a:t>r</a:t>
            </a:r>
            <a:r>
              <a:rPr b="0" lang="en-US" sz="900" spc="-1" strike="noStrike">
                <a:solidFill>
                  <a:srgbClr val="a6a6a6"/>
                </a:solidFill>
                <a:latin typeface="Roboto"/>
                <a:ea typeface="Roboto"/>
              </a:rPr>
              <a:t>o</a:t>
            </a:r>
            <a:r>
              <a:rPr b="0" lang="en-US" sz="900" spc="-1" strike="noStrike">
                <a:solidFill>
                  <a:srgbClr val="a6a6a6"/>
                </a:solidFill>
                <a:latin typeface="Roboto"/>
                <a:ea typeface="Roboto"/>
              </a:rPr>
              <a:t>m</a:t>
            </a:r>
            <a:r>
              <a:rPr b="0" lang="en-US" sz="900" spc="-1" strike="noStrike">
                <a:solidFill>
                  <a:srgbClr val="a6a6a6"/>
                </a:solidFill>
                <a:latin typeface="Roboto"/>
                <a:ea typeface="Roboto"/>
              </a:rPr>
              <a:t> </a:t>
            </a:r>
            <a:r>
              <a:rPr b="0" lang="en-US" sz="900" spc="-1" strike="noStrike">
                <a:solidFill>
                  <a:srgbClr val="a6a6a6"/>
                </a:solidFill>
                <a:latin typeface="Roboto"/>
                <a:ea typeface="Roboto"/>
                <a:hlinkClick r:id="rId1"/>
              </a:rPr>
              <a:t>https://twitter.com/boschglobal/status/844131521426538497?lang=en</a:t>
            </a:r>
            <a:endParaRPr b="0" lang="en-US" sz="900" spc="-1" strike="noStrike">
              <a:latin typeface="DejaVu Sans"/>
            </a:endParaRPr>
          </a:p>
        </p:txBody>
      </p:sp>
      <p:pic>
        <p:nvPicPr>
          <p:cNvPr id="258" name="" descr=""/>
          <p:cNvPicPr/>
          <p:nvPr/>
        </p:nvPicPr>
        <p:blipFill>
          <a:blip r:embed="rId2"/>
          <a:stretch/>
        </p:blipFill>
        <p:spPr>
          <a:xfrm>
            <a:off x="385200" y="1434240"/>
            <a:ext cx="10033200" cy="4202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143"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US" sz="1800" spc="-1" strike="noStrike">
              <a:latin typeface="DejaVu Sans"/>
            </a:endParaRPr>
          </a:p>
        </p:txBody>
      </p:sp>
      <p:sp>
        <p:nvSpPr>
          <p:cNvPr id="144"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Access Management</a:t>
            </a:r>
            <a:endParaRPr b="0" lang="en-US" sz="2400" spc="-1" strike="noStrike">
              <a:latin typeface="DejaVu Sans"/>
            </a:endParaRPr>
          </a:p>
        </p:txBody>
      </p:sp>
      <p:sp>
        <p:nvSpPr>
          <p:cNvPr id="26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Supply-Chain Management</a:t>
            </a:r>
            <a:endParaRPr b="0" lang="en-US" sz="2400" spc="-1" strike="noStrike">
              <a:latin typeface="DejaVu Sans"/>
            </a:endParaRPr>
          </a:p>
        </p:txBody>
      </p:sp>
      <p:sp>
        <p:nvSpPr>
          <p:cNvPr id="26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63" name="" descr=""/>
          <p:cNvPicPr/>
          <p:nvPr/>
        </p:nvPicPr>
        <p:blipFill>
          <a:blip r:embed="rId1"/>
          <a:stretch/>
        </p:blipFill>
        <p:spPr>
          <a:xfrm>
            <a:off x="325800" y="3756600"/>
            <a:ext cx="11094480" cy="7099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Supply-Chain Management</a:t>
            </a:r>
            <a:endParaRPr b="0" lang="en-US" sz="2400" spc="-1" strike="noStrike">
              <a:latin typeface="DejaVu Sans"/>
            </a:endParaRPr>
          </a:p>
        </p:txBody>
      </p:sp>
      <p:sp>
        <p:nvSpPr>
          <p:cNvPr id="265" name="CustomShape 2"/>
          <p:cNvSpPr/>
          <p:nvPr/>
        </p:nvSpPr>
        <p:spPr>
          <a:xfrm>
            <a:off x="263520" y="6411600"/>
            <a:ext cx="7252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from: BearingPoint – Blockchain als Treiber im modernen Supply Chain Management 4.0 (2018).</a:t>
            </a:r>
            <a:endParaRPr b="0" lang="en-US" sz="900" spc="-1" strike="noStrike">
              <a:latin typeface="DejaVu Sans"/>
            </a:endParaRPr>
          </a:p>
        </p:txBody>
      </p:sp>
      <p:pic>
        <p:nvPicPr>
          <p:cNvPr id="266" name="" descr=""/>
          <p:cNvPicPr/>
          <p:nvPr/>
        </p:nvPicPr>
        <p:blipFill>
          <a:blip r:embed="rId1"/>
          <a:stretch/>
        </p:blipFill>
        <p:spPr>
          <a:xfrm>
            <a:off x="1137600" y="1216440"/>
            <a:ext cx="9182880" cy="5128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Asset Tokenization</a:t>
            </a:r>
            <a:endParaRPr b="0" lang="en-US" sz="2400" spc="-1" strike="noStrike">
              <a:latin typeface="DejaVu Sans"/>
            </a:endParaRPr>
          </a:p>
        </p:txBody>
      </p:sp>
      <p:sp>
        <p:nvSpPr>
          <p:cNvPr id="268" name="CustomShape 2"/>
          <p:cNvSpPr/>
          <p:nvPr/>
        </p:nvSpPr>
        <p:spPr>
          <a:xfrm>
            <a:off x="263520" y="6411600"/>
            <a:ext cx="7252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latin typeface="DejaVu Sans"/>
            </a:endParaRPr>
          </a:p>
        </p:txBody>
      </p:sp>
      <p:pic>
        <p:nvPicPr>
          <p:cNvPr id="269" name="" descr=""/>
          <p:cNvPicPr/>
          <p:nvPr/>
        </p:nvPicPr>
        <p:blipFill>
          <a:blip r:embed="rId2"/>
          <a:stretch/>
        </p:blipFill>
        <p:spPr>
          <a:xfrm>
            <a:off x="2023200" y="1859400"/>
            <a:ext cx="7382880" cy="39387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Asset Tokenization</a:t>
            </a:r>
            <a:endParaRPr b="0" lang="en-US" sz="2400" spc="-1" strike="noStrike">
              <a:latin typeface="DejaVu Sans"/>
            </a:endParaRPr>
          </a:p>
        </p:txBody>
      </p:sp>
      <p:sp>
        <p:nvSpPr>
          <p:cNvPr id="271" name="CustomShape 2"/>
          <p:cNvSpPr/>
          <p:nvPr/>
        </p:nvSpPr>
        <p:spPr>
          <a:xfrm>
            <a:off x="263520" y="6411600"/>
            <a:ext cx="7252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US" sz="900" spc="-1" strike="noStrike">
              <a:latin typeface="DejaVu Sans"/>
            </a:endParaRPr>
          </a:p>
        </p:txBody>
      </p:sp>
      <p:pic>
        <p:nvPicPr>
          <p:cNvPr id="272" name="" descr=""/>
          <p:cNvPicPr/>
          <p:nvPr/>
        </p:nvPicPr>
        <p:blipFill>
          <a:blip r:embed="rId2"/>
          <a:stretch/>
        </p:blipFill>
        <p:spPr>
          <a:xfrm>
            <a:off x="-410760" y="2235240"/>
            <a:ext cx="12191040" cy="23864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Applications</a:t>
            </a:r>
            <a:endParaRPr b="0" lang="en-US" sz="2400" spc="-1" strike="noStrike">
              <a:latin typeface="DejaVu Sans"/>
            </a:endParaRPr>
          </a:p>
        </p:txBody>
      </p:sp>
      <p:sp>
        <p:nvSpPr>
          <p:cNvPr id="274"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4406760"/>
            <a:ext cx="10749240" cy="135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Cryptography for Blockchain Technology</a:t>
            </a:r>
            <a:endParaRPr b="0" lang="en-US" sz="3000" spc="-1" strike="noStrike">
              <a:latin typeface="DejaVu Sans"/>
            </a:endParaRPr>
          </a:p>
        </p:txBody>
      </p:sp>
      <p:sp>
        <p:nvSpPr>
          <p:cNvPr id="276" name="CustomShape 2"/>
          <p:cNvSpPr/>
          <p:nvPr/>
        </p:nvSpPr>
        <p:spPr>
          <a:xfrm>
            <a:off x="335520" y="2906640"/>
            <a:ext cx="10749240" cy="1496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Quick Note</a:t>
            </a:r>
            <a:endParaRPr b="0" lang="en-US" sz="2400" spc="-1" strike="noStrike">
              <a:latin typeface="DejaVu Sans"/>
            </a:endParaRPr>
          </a:p>
        </p:txBody>
      </p:sp>
      <p:sp>
        <p:nvSpPr>
          <p:cNvPr id="27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What Are Hash Functions?</a:t>
            </a:r>
            <a:endParaRPr b="0" lang="en-US" sz="2400" spc="-1" strike="noStrike">
              <a:latin typeface="DejaVu Sans"/>
            </a:endParaRPr>
          </a:p>
        </p:txBody>
      </p:sp>
      <p:sp>
        <p:nvSpPr>
          <p:cNvPr id="28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81" name="" descr=""/>
          <p:cNvPicPr/>
          <p:nvPr/>
        </p:nvPicPr>
        <p:blipFill>
          <a:blip r:embed="rId1"/>
          <a:stretch/>
        </p:blipFill>
        <p:spPr>
          <a:xfrm>
            <a:off x="1384200" y="3474720"/>
            <a:ext cx="8671320" cy="2810160"/>
          </a:xfrm>
          <a:prstGeom prst="rect">
            <a:avLst/>
          </a:prstGeom>
          <a:ln w="0">
            <a:noFill/>
          </a:ln>
        </p:spPr>
      </p:pic>
      <p:sp>
        <p:nvSpPr>
          <p:cNvPr id="282"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Properties of Cryptographic Hash Functions</a:t>
            </a:r>
            <a:endParaRPr b="0" lang="en-US" sz="2400" spc="-1" strike="noStrike">
              <a:latin typeface="DejaVu Sans"/>
            </a:endParaRPr>
          </a:p>
        </p:txBody>
      </p:sp>
      <p:sp>
        <p:nvSpPr>
          <p:cNvPr id="284"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br>
              <a:rPr sz="1800"/>
            </a:br>
            <a:br>
              <a:rPr sz="1800"/>
            </a:b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4406760"/>
            <a:ext cx="10749240" cy="135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Introduction and History</a:t>
            </a:r>
            <a:endParaRPr b="0" lang="en-US" sz="3000" spc="-1" strike="noStrike">
              <a:latin typeface="DejaVu Sans"/>
            </a:endParaRPr>
          </a:p>
        </p:txBody>
      </p:sp>
      <p:sp>
        <p:nvSpPr>
          <p:cNvPr id="146" name="CustomShape 2"/>
          <p:cNvSpPr/>
          <p:nvPr/>
        </p:nvSpPr>
        <p:spPr>
          <a:xfrm>
            <a:off x="335520" y="2906640"/>
            <a:ext cx="10749240" cy="1496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Properties of Cryptographic Hash Functions</a:t>
            </a:r>
            <a:endParaRPr b="0" lang="en-US" sz="2400" spc="-1" strike="noStrike">
              <a:latin typeface="DejaVu Sans"/>
            </a:endParaRPr>
          </a:p>
        </p:txBody>
      </p:sp>
      <p:sp>
        <p:nvSpPr>
          <p:cNvPr id="28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287" name="" descr=""/>
          <p:cNvPicPr/>
          <p:nvPr/>
        </p:nvPicPr>
        <p:blipFill>
          <a:blip r:embed="rId1"/>
          <a:stretch/>
        </p:blipFill>
        <p:spPr>
          <a:xfrm>
            <a:off x="2194560" y="3474720"/>
            <a:ext cx="7403760" cy="3052440"/>
          </a:xfrm>
          <a:prstGeom prst="rect">
            <a:avLst/>
          </a:prstGeom>
          <a:ln w="0">
            <a:noFill/>
          </a:ln>
        </p:spPr>
      </p:pic>
      <p:sp>
        <p:nvSpPr>
          <p:cNvPr id="288"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Properties of Cryptographic Hash Functions</a:t>
            </a:r>
            <a:endParaRPr b="0" lang="en-US" sz="2400" spc="-1" strike="noStrike">
              <a:latin typeface="DejaVu Sans"/>
            </a:endParaRPr>
          </a:p>
        </p:txBody>
      </p:sp>
      <p:sp>
        <p:nvSpPr>
          <p:cNvPr id="29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291" name="" descr=""/>
          <p:cNvPicPr/>
          <p:nvPr/>
        </p:nvPicPr>
        <p:blipFill>
          <a:blip r:embed="rId1"/>
          <a:stretch/>
        </p:blipFill>
        <p:spPr>
          <a:xfrm>
            <a:off x="846720" y="3200400"/>
            <a:ext cx="10238400" cy="3363120"/>
          </a:xfrm>
          <a:prstGeom prst="rect">
            <a:avLst/>
          </a:prstGeom>
          <a:ln w="0">
            <a:noFill/>
          </a:ln>
        </p:spPr>
      </p:pic>
      <p:sp>
        <p:nvSpPr>
          <p:cNvPr id="292"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Properties of Cryptographic Hash Functions</a:t>
            </a:r>
            <a:endParaRPr b="0" lang="en-US" sz="2400" spc="-1" strike="noStrike">
              <a:latin typeface="DejaVu Sans"/>
            </a:endParaRPr>
          </a:p>
        </p:txBody>
      </p:sp>
      <p:sp>
        <p:nvSpPr>
          <p:cNvPr id="294"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295" name="" descr=""/>
          <p:cNvPicPr/>
          <p:nvPr/>
        </p:nvPicPr>
        <p:blipFill>
          <a:blip r:embed="rId1"/>
          <a:stretch/>
        </p:blipFill>
        <p:spPr>
          <a:xfrm>
            <a:off x="1280160" y="3566160"/>
            <a:ext cx="9232560" cy="2986200"/>
          </a:xfrm>
          <a:prstGeom prst="rect">
            <a:avLst/>
          </a:prstGeom>
          <a:ln w="0">
            <a:noFill/>
          </a:ln>
        </p:spPr>
      </p:pic>
      <p:sp>
        <p:nvSpPr>
          <p:cNvPr id="296"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Properties of Cryptographic Hash Functions</a:t>
            </a:r>
            <a:endParaRPr b="0" lang="en-US" sz="2400" spc="-1" strike="noStrike">
              <a:latin typeface="DejaVu Sans"/>
            </a:endParaRPr>
          </a:p>
        </p:txBody>
      </p:sp>
      <p:sp>
        <p:nvSpPr>
          <p:cNvPr id="29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299" name="" descr=""/>
          <p:cNvPicPr/>
          <p:nvPr/>
        </p:nvPicPr>
        <p:blipFill>
          <a:blip r:embed="rId1"/>
          <a:stretch/>
        </p:blipFill>
        <p:spPr>
          <a:xfrm>
            <a:off x="1737360" y="4023360"/>
            <a:ext cx="8592480" cy="2521080"/>
          </a:xfrm>
          <a:prstGeom prst="rect">
            <a:avLst/>
          </a:prstGeom>
          <a:ln w="0">
            <a:noFill/>
          </a:ln>
        </p:spPr>
      </p:pic>
      <p:sp>
        <p:nvSpPr>
          <p:cNvPr id="300"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Application: Message Digests</a:t>
            </a:r>
            <a:endParaRPr b="0" lang="en-US" sz="2400" spc="-1" strike="noStrike">
              <a:latin typeface="DejaVu Sans"/>
            </a:endParaRPr>
          </a:p>
        </p:txBody>
      </p:sp>
      <p:sp>
        <p:nvSpPr>
          <p:cNvPr id="30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03" name="" descr=""/>
          <p:cNvPicPr/>
          <p:nvPr/>
        </p:nvPicPr>
        <p:blipFill>
          <a:blip r:embed="rId1"/>
          <a:stretch/>
        </p:blipFill>
        <p:spPr>
          <a:xfrm>
            <a:off x="1616400" y="3749040"/>
            <a:ext cx="8530560" cy="2740320"/>
          </a:xfrm>
          <a:prstGeom prst="rect">
            <a:avLst/>
          </a:prstGeom>
          <a:ln w="0">
            <a:noFill/>
          </a:ln>
        </p:spPr>
      </p:pic>
      <p:sp>
        <p:nvSpPr>
          <p:cNvPr id="304"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p:cNvPicPr/>
          <p:nvPr/>
        </p:nvPicPr>
        <p:blipFill>
          <a:blip r:embed="rId1"/>
          <a:stretch/>
        </p:blipFill>
        <p:spPr>
          <a:xfrm>
            <a:off x="1645920" y="3818520"/>
            <a:ext cx="8226720" cy="2641320"/>
          </a:xfrm>
          <a:prstGeom prst="rect">
            <a:avLst/>
          </a:prstGeom>
          <a:ln w="0">
            <a:noFill/>
          </a:ln>
        </p:spPr>
      </p:pic>
      <p:sp>
        <p:nvSpPr>
          <p:cNvPr id="306"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Application: Commitments</a:t>
            </a:r>
            <a:endParaRPr b="0" lang="en-US" sz="2400" spc="-1" strike="noStrike">
              <a:latin typeface="DejaVu Sans"/>
            </a:endParaRPr>
          </a:p>
        </p:txBody>
      </p:sp>
      <p:sp>
        <p:nvSpPr>
          <p:cNvPr id="307"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commitment scheme consists of two algorithms:</a:t>
            </a:r>
            <a:endParaRPr b="0" lang="en-US" sz="1800" spc="-1" strike="noStrike">
              <a:latin typeface="DejaVu Sans"/>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US" sz="1800" spc="-1" strike="noStrike">
              <a:latin typeface="DejaVu Sans"/>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sp>
        <p:nvSpPr>
          <p:cNvPr id="308"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Application: Search Puzzle</a:t>
            </a:r>
            <a:endParaRPr b="0" lang="en-US" sz="2400" spc="-1" strike="noStrike">
              <a:latin typeface="DejaVu Sans"/>
            </a:endParaRPr>
          </a:p>
        </p:txBody>
      </p:sp>
      <p:sp>
        <p:nvSpPr>
          <p:cNvPr id="31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Application: Search Puzzle Visualized</a:t>
            </a:r>
            <a:endParaRPr b="0" lang="en-US" sz="2400" spc="-1" strike="noStrike">
              <a:latin typeface="DejaVu Sans"/>
            </a:endParaRPr>
          </a:p>
        </p:txBody>
      </p:sp>
      <p:sp>
        <p:nvSpPr>
          <p:cNvPr id="31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313" name="" descr=""/>
          <p:cNvPicPr/>
          <p:nvPr/>
        </p:nvPicPr>
        <p:blipFill>
          <a:blip r:embed="rId1"/>
          <a:stretch/>
        </p:blipFill>
        <p:spPr>
          <a:xfrm>
            <a:off x="1371600" y="2976840"/>
            <a:ext cx="8866800" cy="3328920"/>
          </a:xfrm>
          <a:prstGeom prst="rect">
            <a:avLst/>
          </a:prstGeom>
          <a:ln w="0">
            <a:noFill/>
          </a:ln>
        </p:spPr>
      </p:pic>
      <p:sp>
        <p:nvSpPr>
          <p:cNvPr id="314"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Cryptographic Hash Functions – SHA Family</a:t>
            </a:r>
            <a:endParaRPr b="0" lang="en-US" sz="2400" spc="-1" strike="noStrike">
              <a:latin typeface="DejaVu Sans"/>
            </a:endParaRPr>
          </a:p>
        </p:txBody>
      </p:sp>
      <p:sp>
        <p:nvSpPr>
          <p:cNvPr id="31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buNone/>
            </a:pPr>
            <a:r>
              <a:rPr b="0" lang="en-US" sz="1800" spc="-1" strike="noStrike">
                <a:solidFill>
                  <a:srgbClr val="000000"/>
                </a:solidFill>
                <a:latin typeface="DejaVu Sans"/>
                <a:ea typeface="DejaVu Sans"/>
              </a:rPr>
              <a:t>There are many different cryptographic hash algorithms:</a:t>
            </a:r>
            <a:endParaRPr b="0" lang="en-US" sz="1800" spc="-1" strike="noStrike">
              <a:latin typeface="DejaVu Sans"/>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US" sz="1800" spc="-1" strike="noStrike">
              <a:latin typeface="DejaVu Sans"/>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US" sz="1800" spc="-1" strike="noStrike">
              <a:latin typeface="DejaVu Sans"/>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The most important rule in cryptography: Never do your own crypto!</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Use established libraries! (libsodium is pretty nice)</a:t>
            </a:r>
            <a:br>
              <a:rPr sz="1800"/>
            </a:br>
            <a:endParaRPr b="0" lang="en-US" sz="1800" spc="-1" strike="noStrike">
              <a:latin typeface="DejaVu Sans"/>
            </a:endParaRPr>
          </a:p>
          <a:p>
            <a:pPr>
              <a:lnSpc>
                <a:spcPct val="100000"/>
              </a:lnSpc>
              <a:buNone/>
            </a:pPr>
            <a:r>
              <a:rPr b="1" lang="en-US" sz="1800" spc="-1" strike="noStrike">
                <a:solidFill>
                  <a:srgbClr val="000000"/>
                </a:solidFill>
                <a:latin typeface="DejaVu Sans"/>
                <a:ea typeface="DejaVu Sans"/>
              </a:rPr>
              <a:t>The SHA family</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Data Structures</a:t>
            </a:r>
            <a:endParaRPr b="0" lang="en-US" sz="2400" spc="-1" strike="noStrike">
              <a:latin typeface="DejaVu Sans"/>
            </a:endParaRPr>
          </a:p>
        </p:txBody>
      </p:sp>
      <p:sp>
        <p:nvSpPr>
          <p:cNvPr id="31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History</a:t>
            </a:r>
            <a:endParaRPr b="0" lang="en-US" sz="2400" spc="-1" strike="noStrike">
              <a:latin typeface="DejaVu Sans"/>
            </a:endParaRPr>
          </a:p>
        </p:txBody>
      </p:sp>
      <p:sp>
        <p:nvSpPr>
          <p:cNvPr id="148" name="CustomShape 2"/>
          <p:cNvSpPr/>
          <p:nvPr/>
        </p:nvSpPr>
        <p:spPr>
          <a:xfrm>
            <a:off x="263520" y="6411600"/>
            <a:ext cx="9007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US" sz="900" spc="-1" strike="noStrike">
              <a:latin typeface="DejaVu Sans"/>
            </a:endParaRPr>
          </a:p>
        </p:txBody>
      </p:sp>
      <p:pic>
        <p:nvPicPr>
          <p:cNvPr id="149" name="" descr=""/>
          <p:cNvPicPr/>
          <p:nvPr/>
        </p:nvPicPr>
        <p:blipFill>
          <a:blip r:embed="rId2"/>
          <a:stretch/>
        </p:blipFill>
        <p:spPr>
          <a:xfrm>
            <a:off x="360" y="1371600"/>
            <a:ext cx="10635480" cy="481860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Hash Pointers</a:t>
            </a:r>
            <a:endParaRPr b="0" lang="en-US" sz="2400" spc="-1" strike="noStrike">
              <a:latin typeface="DejaVu Sans"/>
            </a:endParaRPr>
          </a:p>
        </p:txBody>
      </p:sp>
      <p:sp>
        <p:nvSpPr>
          <p:cNvPr id="32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21" name="" descr=""/>
          <p:cNvPicPr/>
          <p:nvPr/>
        </p:nvPicPr>
        <p:blipFill>
          <a:blip r:embed="rId1"/>
          <a:stretch/>
        </p:blipFill>
        <p:spPr>
          <a:xfrm>
            <a:off x="1905840" y="2468880"/>
            <a:ext cx="7371360" cy="41119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a:t>
            </a:r>
            <a:endParaRPr b="0" lang="en-US" sz="2400" spc="-1" strike="noStrike">
              <a:latin typeface="DejaVu Sans"/>
            </a:endParaRPr>
          </a:p>
        </p:txBody>
      </p:sp>
      <p:sp>
        <p:nvSpPr>
          <p:cNvPr id="323"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24" name="" descr=""/>
          <p:cNvPicPr/>
          <p:nvPr/>
        </p:nvPicPr>
        <p:blipFill>
          <a:blip r:embed="rId1"/>
          <a:stretch/>
        </p:blipFill>
        <p:spPr>
          <a:xfrm>
            <a:off x="523800" y="2758680"/>
            <a:ext cx="10428480" cy="382212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 (cont.)</a:t>
            </a:r>
            <a:endParaRPr b="0" lang="en-US" sz="2400" spc="-1" strike="noStrike">
              <a:latin typeface="DejaVu Sans"/>
            </a:endParaRPr>
          </a:p>
        </p:txBody>
      </p:sp>
      <p:sp>
        <p:nvSpPr>
          <p:cNvPr id="32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27" name="" descr=""/>
          <p:cNvPicPr/>
          <p:nvPr/>
        </p:nvPicPr>
        <p:blipFill>
          <a:blip r:embed="rId1"/>
          <a:stretch/>
        </p:blipFill>
        <p:spPr>
          <a:xfrm>
            <a:off x="1097280" y="2377440"/>
            <a:ext cx="9347040" cy="38376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Merkle Trees</a:t>
            </a:r>
            <a:endParaRPr b="0" lang="en-US" sz="2400" spc="-1" strike="noStrike">
              <a:latin typeface="DejaVu Sans"/>
            </a:endParaRPr>
          </a:p>
        </p:txBody>
      </p:sp>
      <p:sp>
        <p:nvSpPr>
          <p:cNvPr id="329"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30" name="" descr=""/>
          <p:cNvPicPr/>
          <p:nvPr/>
        </p:nvPicPr>
        <p:blipFill>
          <a:blip r:embed="rId1"/>
          <a:stretch/>
        </p:blipFill>
        <p:spPr>
          <a:xfrm>
            <a:off x="1187280" y="3072960"/>
            <a:ext cx="8868240" cy="34164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Merkle Trees – Proof of Membership</a:t>
            </a:r>
            <a:endParaRPr b="0" lang="en-US" sz="2400" spc="-1" strike="noStrike">
              <a:latin typeface="DejaVu Sans"/>
            </a:endParaRPr>
          </a:p>
        </p:txBody>
      </p:sp>
      <p:sp>
        <p:nvSpPr>
          <p:cNvPr id="332"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constrained, light clients can validate the existence of a transaction on the blockchain.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Merkle Trees – Proof of Membership (Example)</a:t>
            </a:r>
            <a:endParaRPr b="0" lang="en-US" sz="2400" spc="-1" strike="noStrike">
              <a:latin typeface="DejaVu Sans"/>
            </a:endParaRPr>
          </a:p>
        </p:txBody>
      </p:sp>
      <p:sp>
        <p:nvSpPr>
          <p:cNvPr id="334"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335" name="" descr=""/>
          <p:cNvPicPr/>
          <p:nvPr/>
        </p:nvPicPr>
        <p:blipFill>
          <a:blip r:embed="rId1"/>
          <a:stretch/>
        </p:blipFill>
        <p:spPr>
          <a:xfrm>
            <a:off x="1645920" y="2286000"/>
            <a:ext cx="8642160" cy="42948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Bloom Filters</a:t>
            </a:r>
            <a:endParaRPr b="0" lang="en-US" sz="2400" spc="-1" strike="noStrike">
              <a:latin typeface="DejaVu Sans"/>
            </a:endParaRPr>
          </a:p>
        </p:txBody>
      </p:sp>
      <p:sp>
        <p:nvSpPr>
          <p:cNvPr id="337"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US" sz="1800" spc="-1" strike="noStrike">
              <a:latin typeface="DejaVu Sans"/>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US" sz="1800" spc="-1" strike="noStrike">
              <a:latin typeface="DejaVu Sans"/>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Due to the possibility of false positives, bloom filters cannot be used in every scenario.</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the corresponding position in the hash table will be set to 1.</a:t>
            </a:r>
            <a:endParaRPr b="0" lang="en-US" sz="1800" spc="-1" strike="noStrike">
              <a:latin typeface="DejaVu Sans"/>
            </a:endParaRPr>
          </a:p>
          <a:p>
            <a:pPr>
              <a:lnSpc>
                <a:spcPct val="100000"/>
              </a:lnSpc>
              <a:buNone/>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Digital Signatures – Overview</a:t>
            </a:r>
            <a:endParaRPr b="0" lang="en-US" sz="2400" spc="-1" strike="noStrike">
              <a:latin typeface="DejaVu Sans"/>
            </a:endParaRPr>
          </a:p>
        </p:txBody>
      </p:sp>
      <p:sp>
        <p:nvSpPr>
          <p:cNvPr id="339"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digital signature scheme consists of three algorithms:</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US" sz="1800" spc="-1" strike="noStrike">
              <a:latin typeface="DejaVu Sans"/>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US" sz="1800" spc="-1" strike="noStrike">
              <a:latin typeface="DejaVu Sans"/>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US" sz="1800" spc="-1" strike="noStrike">
              <a:latin typeface="DejaVu Sans"/>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Unforgeability</a:t>
            </a:r>
            <a:endParaRPr b="0" lang="en-US" sz="2400" spc="-1" strike="noStrike">
              <a:latin typeface="DejaVu Sans"/>
            </a:endParaRPr>
          </a:p>
        </p:txBody>
      </p:sp>
      <p:sp>
        <p:nvSpPr>
          <p:cNvPr id="341"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Digital Signatures – Algorithms</a:t>
            </a:r>
            <a:endParaRPr b="0" lang="en-US" sz="2400" spc="-1" strike="noStrike">
              <a:latin typeface="DejaVu Sans"/>
            </a:endParaRPr>
          </a:p>
        </p:txBody>
      </p:sp>
      <p:sp>
        <p:nvSpPr>
          <p:cNvPr id="343"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CMSS9"/>
              </a:rPr>
              <a:t>Two major digital signature schemes are available:</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CMSS9"/>
              </a:rPr>
              <a:t>Key sizes of at least 2048 bit for RSA and at least 256 bit for ECDSA are recommended.</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US" sz="1800" spc="-1" strike="noStrike">
              <a:latin typeface="DejaVu Sans"/>
            </a:endParaRPr>
          </a:p>
        </p:txBody>
      </p:sp>
      <p:sp>
        <p:nvSpPr>
          <p:cNvPr id="344" name="CustomShape 3"/>
          <p:cNvSpPr/>
          <p:nvPr/>
        </p:nvSpPr>
        <p:spPr>
          <a:xfrm>
            <a:off x="271080" y="6054120"/>
            <a:ext cx="10928880" cy="61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History</a:t>
            </a:r>
            <a:endParaRPr b="0" lang="en-US" sz="2400" spc="-1" strike="noStrike">
              <a:latin typeface="DejaVu Sans"/>
            </a:endParaRPr>
          </a:p>
        </p:txBody>
      </p:sp>
      <p:sp>
        <p:nvSpPr>
          <p:cNvPr id="151" name="CustomShape 2"/>
          <p:cNvSpPr/>
          <p:nvPr/>
        </p:nvSpPr>
        <p:spPr>
          <a:xfrm>
            <a:off x="263520" y="6411600"/>
            <a:ext cx="9007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S. Nakamoto, “Bitcoin: A Peer-to-Peer Electronic Cash System,” https://bitcoin.org/bitcoin.pdf</a:t>
            </a:r>
            <a:endParaRPr b="0" lang="en-US" sz="900" spc="-1" strike="noStrike">
              <a:latin typeface="DejaVu Sans"/>
            </a:endParaRPr>
          </a:p>
        </p:txBody>
      </p:sp>
      <p:sp>
        <p:nvSpPr>
          <p:cNvPr id="152" name="CustomShape 3"/>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buNone/>
            </a:pPr>
            <a:r>
              <a:rPr b="1" lang="en-US" sz="1800" spc="-1" strike="noStrike">
                <a:solidFill>
                  <a:srgbClr val="000000"/>
                </a:solidFill>
                <a:latin typeface="DejaVu Sans"/>
                <a:ea typeface="DejaVu Sans"/>
              </a:rPr>
              <a:t>Bitcoin: A Peer-to-Peer Electronic Cash System</a:t>
            </a:r>
            <a:endParaRPr b="0" lang="en-US" sz="1800" spc="-1" strike="noStrike">
              <a:latin typeface="DejaVu Sans"/>
            </a:endParaRPr>
          </a:p>
          <a:p>
            <a:pPr algn="ctr">
              <a:lnSpc>
                <a:spcPct val="100000"/>
              </a:lnSpc>
              <a:spcBef>
                <a:spcPts val="360"/>
              </a:spcBef>
              <a:buNone/>
            </a:pP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Satoshi Nakamoto</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satoshin@gmx.com</a:t>
            </a:r>
            <a:endParaRPr b="0" lang="en-US" sz="1800" spc="-1" strike="noStrike">
              <a:latin typeface="DejaVu Sans"/>
            </a:endParaRPr>
          </a:p>
          <a:p>
            <a:pPr algn="ctr">
              <a:lnSpc>
                <a:spcPct val="100000"/>
              </a:lnSpc>
              <a:spcBef>
                <a:spcPts val="360"/>
              </a:spcBef>
              <a:buNone/>
            </a:pPr>
            <a:r>
              <a:rPr b="0" lang="en-US" sz="1800" spc="-1" strike="noStrike" u="sng">
                <a:solidFill>
                  <a:srgbClr val="0000ff"/>
                </a:solidFill>
                <a:uFillTx/>
                <a:latin typeface="DejaVu Sans"/>
                <a:ea typeface="DejaVu Sans"/>
                <a:hlinkClick r:id="rId1"/>
              </a:rPr>
              <a:t>www.bitcoin.org</a:t>
            </a:r>
            <a:endParaRPr b="0" lang="en-US" sz="1800" spc="-1" strike="noStrike">
              <a:latin typeface="DejaVu Sans"/>
            </a:endParaRPr>
          </a:p>
          <a:p>
            <a:pPr algn="ctr">
              <a:lnSpc>
                <a:spcPct val="100000"/>
              </a:lnSpc>
              <a:spcBef>
                <a:spcPts val="360"/>
              </a:spcBef>
              <a:buNone/>
            </a:pPr>
            <a:endParaRPr b="0" lang="en-US" sz="1800" spc="-1" strike="noStrike">
              <a:latin typeface="DejaVu Sans"/>
            </a:endParaRPr>
          </a:p>
          <a:p>
            <a:pPr algn="ct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US" sz="15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Digital Signatures – Practical Concerns</a:t>
            </a:r>
            <a:endParaRPr b="0" lang="en-US" sz="2400" spc="-1" strike="noStrike">
              <a:latin typeface="DejaVu Sans"/>
            </a:endParaRPr>
          </a:p>
        </p:txBody>
      </p:sp>
      <p:sp>
        <p:nvSpPr>
          <p:cNvPr id="34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Digital Signatures For Identity Creation</a:t>
            </a:r>
            <a:endParaRPr b="0" lang="en-US" sz="2400" spc="-1" strike="noStrike">
              <a:latin typeface="DejaVu Sans"/>
            </a:endParaRPr>
          </a:p>
        </p:txBody>
      </p:sp>
      <p:sp>
        <p:nvSpPr>
          <p:cNvPr id="34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Decentralized Identity Management</a:t>
            </a:r>
            <a:endParaRPr b="0" lang="en-US" sz="2400" spc="-1" strike="noStrike">
              <a:latin typeface="DejaVu Sans"/>
            </a:endParaRPr>
          </a:p>
        </p:txBody>
      </p:sp>
      <p:sp>
        <p:nvSpPr>
          <p:cNvPr id="350"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351" name="" descr=""/>
          <p:cNvPicPr/>
          <p:nvPr/>
        </p:nvPicPr>
        <p:blipFill>
          <a:blip r:embed="rId1"/>
          <a:stretch/>
        </p:blipFill>
        <p:spPr>
          <a:xfrm>
            <a:off x="2116800" y="2909520"/>
            <a:ext cx="7196400" cy="3569040"/>
          </a:xfrm>
          <a:prstGeom prst="rect">
            <a:avLst/>
          </a:prstGeom>
          <a:ln w="0">
            <a:noFill/>
          </a:ln>
        </p:spPr>
      </p:pic>
      <p:sp>
        <p:nvSpPr>
          <p:cNvPr id="352" name="CustomShape 3"/>
          <p:cNvSpPr/>
          <p:nvPr/>
        </p:nvSpPr>
        <p:spPr>
          <a:xfrm>
            <a:off x="263520" y="6411600"/>
            <a:ext cx="9007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Digression: Quantum Resistance of Signature Schemes and Hash Functions</a:t>
            </a:r>
            <a:endParaRPr b="0" lang="en-US" sz="2400" spc="-1" strike="noStrike">
              <a:latin typeface="DejaVu Sans"/>
            </a:endParaRPr>
          </a:p>
        </p:txBody>
      </p:sp>
      <p:sp>
        <p:nvSpPr>
          <p:cNvPr id="354" name="CustomShape 2"/>
          <p:cNvSpPr/>
          <p:nvPr/>
        </p:nvSpPr>
        <p:spPr>
          <a:xfrm>
            <a:off x="335520" y="2286000"/>
            <a:ext cx="10749600" cy="4019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What are the implications?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355" name="CustomShape 3"/>
          <p:cNvSpPr/>
          <p:nvPr/>
        </p:nvSpPr>
        <p:spPr>
          <a:xfrm>
            <a:off x="402120" y="5166720"/>
            <a:ext cx="11255040" cy="1389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Can decentralized identity management work in a post-quantum world?</a:t>
            </a:r>
            <a:endParaRPr b="0" lang="en-US" sz="2400" spc="-1" strike="noStrike">
              <a:latin typeface="DejaVu Sans"/>
            </a:endParaRPr>
          </a:p>
        </p:txBody>
      </p:sp>
      <p:sp>
        <p:nvSpPr>
          <p:cNvPr id="357"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US" sz="1800" spc="-1" strike="noStrike">
              <a:latin typeface="DejaVu Sans"/>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US" sz="1800" spc="-1" strike="noStrike">
              <a:latin typeface="DejaVu Sans"/>
            </a:endParaRPr>
          </a:p>
          <a:p>
            <a:pPr>
              <a:lnSpc>
                <a:spcPct val="100000"/>
              </a:lnSpc>
              <a:spcBef>
                <a:spcPts val="360"/>
              </a:spcBef>
              <a:buNone/>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Resources</a:t>
            </a:r>
            <a:endParaRPr b="0" lang="en-US" sz="2400" spc="-1" strike="noStrike">
              <a:latin typeface="DejaVu Sans"/>
            </a:endParaRPr>
          </a:p>
        </p:txBody>
      </p:sp>
      <p:sp>
        <p:nvSpPr>
          <p:cNvPr id="359" name="CustomShape 2"/>
          <p:cNvSpPr/>
          <p:nvPr/>
        </p:nvSpPr>
        <p:spPr>
          <a:xfrm>
            <a:off x="335520" y="1268640"/>
            <a:ext cx="10749240" cy="503676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US" sz="1800" spc="-1" strike="noStrike">
              <a:latin typeface="DejaVu Sans"/>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1268640"/>
            <a:ext cx="10749240" cy="5036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61" name="CustomShape 2"/>
          <p:cNvSpPr/>
          <p:nvPr/>
        </p:nvSpPr>
        <p:spPr>
          <a:xfrm>
            <a:off x="335520" y="764640"/>
            <a:ext cx="10749240" cy="500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 Essentials</a:t>
            </a:r>
            <a:endParaRPr b="0" lang="en-US" sz="2400" spc="-1" strike="noStrike">
              <a:latin typeface="DejaVu Sans"/>
            </a:endParaRPr>
          </a:p>
        </p:txBody>
      </p:sp>
      <p:sp>
        <p:nvSpPr>
          <p:cNvPr id="154"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 Essentials</a:t>
            </a:r>
            <a:endParaRPr b="0" lang="en-US" sz="2400" spc="-1" strike="noStrike">
              <a:latin typeface="DejaVu Sans"/>
            </a:endParaRPr>
          </a:p>
        </p:txBody>
      </p:sp>
      <p:sp>
        <p:nvSpPr>
          <p:cNvPr id="156"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Bitcoin ≠ Blockchain</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u="sng">
                <a:solidFill>
                  <a:srgbClr val="000000"/>
                </a:solidFill>
                <a:uFillTx/>
                <a:latin typeface="DejaVu Sans"/>
                <a:ea typeface="DejaVu Sans"/>
              </a:rPr>
              <a:t>What makes Bitcoin special?</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Decentralized digital currency → No central bank, no government</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No (trusted) third-party required to validate transaction in contrast to banks, Paypal, Western Union, etc.</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Bitcoins can be transferred but not duplicated</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Transparent</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Pseudonymous, not anonymous!</a:t>
            </a:r>
            <a:endParaRPr b="0" lang="en-US" sz="1800" spc="-1" strike="noStrike">
              <a:latin typeface="DejaVu Sans"/>
            </a:endParaRPr>
          </a:p>
          <a:p>
            <a:pPr marL="457560">
              <a:lnSpc>
                <a:spcPct val="100000"/>
              </a:lnSpc>
              <a:spcBef>
                <a:spcPts val="360"/>
              </a:spcBef>
              <a:buNone/>
            </a:pPr>
            <a:r>
              <a:rPr b="0" lang="en-US" sz="1800" spc="-1" strike="noStrike">
                <a:solidFill>
                  <a:srgbClr val="ffffff"/>
                </a:solidFill>
                <a:latin typeface="DejaVu Sans"/>
                <a:ea typeface="DejaVu Sans"/>
              </a:rPr>
              <a:t>Deflationary (max. 21 million coins)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9600" cy="5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Blockchain Essentials</a:t>
            </a:r>
            <a:endParaRPr b="0" lang="en-US" sz="2400" spc="-1" strike="noStrike">
              <a:latin typeface="DejaVu Sans"/>
            </a:endParaRPr>
          </a:p>
        </p:txBody>
      </p:sp>
      <p:sp>
        <p:nvSpPr>
          <p:cNvPr id="158" name="CustomShape 2"/>
          <p:cNvSpPr/>
          <p:nvPr/>
        </p:nvSpPr>
        <p:spPr>
          <a:xfrm>
            <a:off x="335520" y="1268640"/>
            <a:ext cx="10749600" cy="5037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Bitcoin ≠ Blockchain</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u="sng">
                <a:solidFill>
                  <a:srgbClr val="000000"/>
                </a:solidFill>
                <a:uFillTx/>
                <a:latin typeface="DejaVu Sans"/>
                <a:ea typeface="DejaVu Sans"/>
              </a:rPr>
              <a:t>What makes Bitcoin special?</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US" sz="1800" spc="-1" strike="noStrike">
              <a:latin typeface="DejaVu Sans"/>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384</TotalTime>
  <Application>LibreOffice/7.3.3.2$Linux_X86_64 LibreOffice_project/30$Build-2</Application>
  <AppVersion>15.0000</AppVersion>
  <DocSecurity>0</DocSecurit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2022-06-01T13:34:31Z</dcterms:modified>
  <cp:revision>3478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